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7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A643B5-1684-475B-B04F-3E4FCB217E6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133FEB-95F1-4078-B17F-1F67E04331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promote.com/jim-dine.shtml" TargetMode="External"/><Relationship Id="rId2" Type="http://schemas.openxmlformats.org/officeDocument/2006/relationships/hyperlink" Target="http://www.leninimports.com/jim_din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3D1" TargetMode="External"/><Relationship Id="rId4" Type="http://schemas.openxmlformats.org/officeDocument/2006/relationships/hyperlink" Target="%26um%3D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Jim Dine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1935-Now</a:t>
            </a:r>
            <a:endParaRPr lang="en-US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100" dirty="0" smtClean="0">
                <a:hlinkClick r:id="rId2"/>
              </a:rPr>
              <a:t>http://www.leninimports.com/jim_dine.html</a:t>
            </a:r>
            <a:endParaRPr lang="en-US" sz="1100" dirty="0" smtClean="0"/>
          </a:p>
          <a:p>
            <a:r>
              <a:rPr lang="en-US" sz="1100" dirty="0" smtClean="0"/>
              <a:t>http://www.e-fineart.com/biography/dine.html</a:t>
            </a:r>
          </a:p>
          <a:p>
            <a:r>
              <a:rPr lang="en-US" sz="1100" dirty="0" smtClean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www.artpromote.com/jim-dine.shtml</a:t>
            </a:r>
            <a:endParaRPr lang="en-US" sz="1100" dirty="0" smtClean="0"/>
          </a:p>
          <a:p>
            <a:r>
              <a:rPr lang="en-US" sz="1100" dirty="0" smtClean="0"/>
              <a:t>http://images.google.com/imgres?imgurl=http://www.artbrokerage.com/artretail/images/main/dine_32n5hand1989/Jim_Dine_Ten_Hand_Colored_Winter_Tools_II_Red_Handle.jpg&amp;imgrefurl=http://www.artbrokerage.com/artretail/dine/dine_1764.htm&amp;usg=__tEcX_2d6z8UJWzG_5oHZSMbWO80=&amp;h=450&amp;w=376&amp;sz=84&amp;hl=en&amp;start=1&amp;um=1&amp;tbnid=LK0D3wrmxyfjsM:&amp;tbnh=127&amp;tbnw=106&amp;prev=/</a:t>
            </a:r>
            <a:r>
              <a:rPr lang="en-US" sz="1100" dirty="0" smtClean="0"/>
              <a:t>images%3Fq%3Dred%2Bhandle%2Bjim%2Bdine%26hl%3Den%26safe%3Dactive%26rls%3Dcom.microsoft:en-us:IE-SearchBox%26rlz%3D1I7GGLJ_en</a:t>
            </a:r>
            <a:r>
              <a:rPr lang="en-US" sz="1100" dirty="0" smtClean="0">
                <a:hlinkClick r:id="rId4" action="ppaction://hlinkfile"/>
              </a:rPr>
              <a:t>%26um%3D1</a:t>
            </a:r>
            <a:endParaRPr lang="en-US" sz="1100" dirty="0" smtClean="0"/>
          </a:p>
          <a:p>
            <a:r>
              <a:rPr lang="en-US" sz="1100" dirty="0" smtClean="0"/>
              <a:t>http://images.google.com/imgres?imgurl=http://ardalion.files.wordpress.com/2008/08/dine.jpg&amp;imgrefurl=http://ardalion.wordpress.com/2008/08/14/pleasure/&amp;usg=__UfZf6luZBCY7Z2ol4ITyj0Xx9hw=&amp;h=408&amp;w=480&amp;sz=24&amp;hl=en&amp;start=1&amp;um=1&amp;tbnid=39Qo4YKpREkw1M:&amp;tbnh=110&amp;tbnw=129&amp;prev=/</a:t>
            </a:r>
            <a:r>
              <a:rPr lang="en-US" sz="1100" dirty="0" smtClean="0"/>
              <a:t>images%3Fq%3Dchilds%2Bblue%2Bwall%2Bjim%2Bdine%26hl%3Den%26safe%3Dactive%26rls%3Dcom.microsoft:en-us:IE-SearchBox%26rlz%3D1I7GGLJ_en%26sa%3DN%26um%3D1</a:t>
            </a:r>
          </a:p>
          <a:p>
            <a:r>
              <a:rPr lang="en-US" sz="1100" dirty="0" smtClean="0"/>
              <a:t>http://images.google.com/imgres?imgurl=http://ecx.images-amazon.com/images/I/612uZ4n%252B8tL._SL500_AA280_.jpg&amp;imgrefurl=http://www.amazon.com/Jim-Dine-Hearts-Acetate-Authenticated/dp/B0012L0ZUG&amp;usg=__7ejg5ctxIx0ohXp2WVbiH7xA-FM=&amp;h=280&amp;w=280&amp;sz=25&amp;hl=en&amp;start=4&amp;um=1&amp;tbnid=kl_jskfSbmRZWM:&amp;tbnh=114&amp;tbnw=114&amp;prev=/</a:t>
            </a:r>
            <a:r>
              <a:rPr lang="en-US" sz="1100" dirty="0" smtClean="0"/>
              <a:t>images%3Fq%3Dfour%2Bhearts%2Bjim%2Bdine%26hl%3Den%26safe%3Dactive%26rls%3Dcom.microsoft:en-us:IE-SearchBox%26rlz%3D1I7GGLJ_en%26um%</a:t>
            </a:r>
            <a:r>
              <a:rPr lang="en-US" sz="1100" dirty="0" smtClean="0">
                <a:hlinkClick r:id="rId5" action="ppaction://hlinkfile"/>
              </a:rPr>
              <a:t>3D1</a:t>
            </a:r>
            <a:endParaRPr lang="en-US" sz="1100" dirty="0" smtClean="0"/>
          </a:p>
          <a:p>
            <a:r>
              <a:rPr lang="en-US" sz="1100" dirty="0" smtClean="0"/>
              <a:t>http://images.google.com/imgres?imgurl=http://www.starr-art.com/artists/jim_dine/large/red_pony.jpg&amp;imgrefurl=http://www.starr-art.com/exhibits/Dine/dine_scroll.html&amp;usg=__J8w32ZGVOxp8xwxLMOUMQTq_lyo=&amp;h=612&amp;w=440&amp;sz=124&amp;hl=en&amp;start=3&amp;um=1&amp;tbnid=r-aDqlH5Bsp6fM:&amp;tbnh=136&amp;tbnw=98&amp;prev=/images%3Fq%3Dpalette%2Bself%2Bportrait%2B1%2Bjim%2Bdine%26hl%3Den%26safe%3Dactive%26rls%3Dcom.microsoft:en-us:IE-SearchBox%26rlz%3D1I7GGLJ_en%26um%3D1</a:t>
            </a:r>
            <a:endParaRPr lang="en-US" sz="11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Jim Dine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3352800" y="838200"/>
            <a:ext cx="4953000" cy="5486400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Bachelor of Fine Arts Degree from Ohio University in 1957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Pioneered </a:t>
            </a:r>
            <a:r>
              <a:rPr lang="en-US" sz="2200" dirty="0" smtClean="0"/>
              <a:t>“Happenings” ; demonstrations and theatrical presentations of artwork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During </a:t>
            </a:r>
            <a:r>
              <a:rPr lang="en-US" sz="2200" dirty="0" smtClean="0"/>
              <a:t>the 1970’s his work became figurative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Recent works depict many artifacts of ancient civilizations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Objects in artwork reflected his feelings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Uses metaphors in his paintings/drawings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Has thus far produced over 3000 works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Has worked on all types of arts (books, theater, etc)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5" name="Content Placeholder 4" descr="jimdinepi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981200"/>
            <a:ext cx="3124200" cy="3793671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Imogen</a:t>
            </a:r>
            <a:r>
              <a:rPr lang="en-US" sz="4400" dirty="0" smtClean="0"/>
              <a:t> III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Created in 1971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8  ¾ X 8   </a:t>
            </a:r>
            <a:r>
              <a:rPr lang="en-US" sz="2000" dirty="0" smtClean="0"/>
              <a:t>1/8 inches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“When I first used the heart, I didn’t know it would become an abiding theme.”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painting was created as a memorandum for his wife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Figurative painting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Hearts became a recurring subject</a:t>
            </a:r>
            <a:endParaRPr lang="en-US" sz="2000" dirty="0"/>
          </a:p>
        </p:txBody>
      </p:sp>
      <p:pic>
        <p:nvPicPr>
          <p:cNvPr id="5" name="Content Placeholder 4" descr="jimdine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86200" y="990600"/>
            <a:ext cx="4703818" cy="5553119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2743200" cy="11620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Palette (Self-Portrait </a:t>
            </a:r>
            <a:r>
              <a:rPr lang="en-US" sz="4000" dirty="0" smtClean="0"/>
              <a:t>XI)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953000" y="990600"/>
            <a:ext cx="3008313" cy="4691063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Created in 1964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84 ½  X  60 inches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“The images I use come from a desire to define my own identity and make a space for myself in the world.”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Self symbol/ symbolic painting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Part of a series called Palette</a:t>
            </a:r>
            <a:endParaRPr lang="en-US" sz="2400" dirty="0"/>
          </a:p>
        </p:txBody>
      </p:sp>
      <p:pic>
        <p:nvPicPr>
          <p:cNvPr id="5" name="Content Placeholder 4" descr="jimdine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2000" y="1981200"/>
            <a:ext cx="3129803" cy="43434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Four Hearts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410200" y="1066800"/>
            <a:ext cx="3465513" cy="49196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Created in 1969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12  ¾  X  12  ½  inches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“A while ago I saw a painting of a heart, and it reminded me of a valentine that I had loved as a kid.”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Figurative painting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Recurring theme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5" name="Content Placeholder 4" descr="jimdine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1752600"/>
            <a:ext cx="4572000" cy="4644572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2743200" cy="116205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Child’s Blue Wall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85800" y="1981200"/>
            <a:ext cx="2743200" cy="4572000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Created in 1962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60 X 72 inches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“I deal exclusively with the references I saw as a child and the things I have accumulated in the back of my head.”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Figurative painting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5" name="Content Placeholder 4" descr="jimdine7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20354" y="1371600"/>
            <a:ext cx="5423646" cy="4610099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Red Handle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648200" y="914400"/>
            <a:ext cx="3733800" cy="51816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Created 1973-1989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23 ¾  X 17 ¾  inches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“I decided to invent my own universe made from things used, found or modeled.”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Edition of 18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R</a:t>
            </a:r>
            <a:r>
              <a:rPr lang="en-US" sz="2800" dirty="0" smtClean="0"/>
              <a:t>ecurring theme/topic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Symbolic painting</a:t>
            </a:r>
            <a:endParaRPr lang="en-US" sz="2800" dirty="0"/>
          </a:p>
        </p:txBody>
      </p:sp>
      <p:pic>
        <p:nvPicPr>
          <p:cNvPr id="5" name="Content Placeholder 4" descr="jimdine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599" y="1600200"/>
            <a:ext cx="3692821" cy="44196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3810000" cy="1403350"/>
          </a:xfrm>
        </p:spPr>
        <p:txBody>
          <a:bodyPr>
            <a:noAutofit/>
          </a:bodyPr>
          <a:lstStyle/>
          <a:p>
            <a:r>
              <a:rPr lang="en-US" sz="4000" dirty="0" smtClean="0"/>
              <a:t>Untitled (Five Bladed Saw)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029200" y="1066800"/>
            <a:ext cx="3008313" cy="4691063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Created in 1973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25  5/8  X  19  ¾ inches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“When I start a work, I just look very hard and try to build up this history or marks.”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Part of the Untitled Tool Series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Recurring theme/topic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Symbolic painting</a:t>
            </a:r>
            <a:endParaRPr lang="en-US" sz="2400" dirty="0"/>
          </a:p>
        </p:txBody>
      </p:sp>
      <p:pic>
        <p:nvPicPr>
          <p:cNvPr id="5" name="Content Placeholder 4" descr="jimdine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9600" y="2057400"/>
            <a:ext cx="3703683" cy="44958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2743200" cy="1162050"/>
          </a:xfrm>
        </p:spPr>
        <p:txBody>
          <a:bodyPr>
            <a:noAutofit/>
          </a:bodyPr>
          <a:lstStyle/>
          <a:p>
            <a:r>
              <a:rPr lang="en-US" sz="4000" dirty="0" smtClean="0"/>
              <a:t>Shellac on a Hand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228600" y="2057400"/>
            <a:ext cx="4038600" cy="4267200"/>
          </a:xfrm>
        </p:spPr>
        <p:txBody>
          <a:bodyPr>
            <a:noAutofit/>
          </a:bodyPr>
          <a:lstStyle/>
          <a:p>
            <a:r>
              <a:rPr lang="en-US" sz="2200" dirty="0" smtClean="0"/>
              <a:t>has </a:t>
            </a:r>
            <a:r>
              <a:rPr lang="en-US" sz="2200" dirty="0" smtClean="0"/>
              <a:t>proven to be my favorite of Dine’s works. To me, it represents the love the resides in the deepest cross-road of the body- the palm. The heart is nestled deep in his palm, where the groves of his hand are deepest. Because Dine has said that the </a:t>
            </a:r>
            <a:r>
              <a:rPr lang="en-US" sz="2200" dirty="0" smtClean="0"/>
              <a:t>recurring hearts </a:t>
            </a:r>
            <a:r>
              <a:rPr lang="en-US" sz="2200" dirty="0" smtClean="0"/>
              <a:t>found in his artwork </a:t>
            </a:r>
            <a:r>
              <a:rPr lang="en-US" sz="2200" dirty="0" smtClean="0"/>
              <a:t>represents his </a:t>
            </a:r>
            <a:r>
              <a:rPr lang="en-US" sz="2200" dirty="0" smtClean="0"/>
              <a:t>love for his </a:t>
            </a:r>
            <a:r>
              <a:rPr lang="en-US" sz="2200" dirty="0" smtClean="0"/>
              <a:t>wife, </a:t>
            </a:r>
            <a:r>
              <a:rPr lang="en-US" sz="2200" dirty="0" smtClean="0"/>
              <a:t>this painting, to me, shows </a:t>
            </a:r>
            <a:r>
              <a:rPr lang="en-US" sz="2200" dirty="0" smtClean="0"/>
              <a:t>his </a:t>
            </a:r>
            <a:r>
              <a:rPr lang="en-US" sz="2200" dirty="0" smtClean="0"/>
              <a:t>abiding love.</a:t>
            </a:r>
            <a:endParaRPr lang="en-US" sz="2200" dirty="0"/>
          </a:p>
        </p:txBody>
      </p:sp>
      <p:pic>
        <p:nvPicPr>
          <p:cNvPr id="5" name="Content Placeholder 4" descr="jimdineslide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01341" y="1676400"/>
            <a:ext cx="3459167" cy="457200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484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Jim Dine</vt:lpstr>
      <vt:lpstr>Jim Dine</vt:lpstr>
      <vt:lpstr>Imogen III</vt:lpstr>
      <vt:lpstr>Palette (Self-Portrait XI)</vt:lpstr>
      <vt:lpstr>Four Hearts</vt:lpstr>
      <vt:lpstr>Child’s Blue Wall</vt:lpstr>
      <vt:lpstr>Red Handle</vt:lpstr>
      <vt:lpstr>Untitled (Five Bladed Saw)</vt:lpstr>
      <vt:lpstr>Shellac on a Hand</vt:lpstr>
      <vt:lpstr>References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Jim Dine</dc:title>
  <dc:creator>JDAVEY</dc:creator>
  <cp:lastModifiedBy>JDAVEY</cp:lastModifiedBy>
  <cp:revision>16</cp:revision>
  <dcterms:created xsi:type="dcterms:W3CDTF">2009-06-18T16:22:41Z</dcterms:created>
  <dcterms:modified xsi:type="dcterms:W3CDTF">2009-06-19T16:07:42Z</dcterms:modified>
</cp:coreProperties>
</file>