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17" autoAdjust="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0621920F-45B8-4272-AC6C-0FB40B6C7ABB}" type="datetimeFigureOut">
              <a:rPr lang="en-US" smtClean="0"/>
              <a:pPr/>
              <a:t>6/19/2009</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4DDE2028-D9B5-4FF7-B798-BCC437FFDEE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21920F-45B8-4272-AC6C-0FB40B6C7ABB}" type="datetimeFigureOut">
              <a:rPr lang="en-US" smtClean="0"/>
              <a:pPr/>
              <a:t>6/19/2009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DE2028-D9B5-4FF7-B798-BCC437FFDEE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21920F-45B8-4272-AC6C-0FB40B6C7ABB}" type="datetimeFigureOut">
              <a:rPr lang="en-US" smtClean="0"/>
              <a:pPr/>
              <a:t>6/19/2009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DE2028-D9B5-4FF7-B798-BCC437FFDEE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0621920F-45B8-4272-AC6C-0FB40B6C7ABB}" type="datetimeFigureOut">
              <a:rPr lang="en-US" smtClean="0"/>
              <a:pPr/>
              <a:t>6/19/2009</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4DDE2028-D9B5-4FF7-B798-BCC437FFDEE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0621920F-45B8-4272-AC6C-0FB40B6C7ABB}" type="datetimeFigureOut">
              <a:rPr lang="en-US" smtClean="0"/>
              <a:pPr/>
              <a:t>6/19/2009</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4DDE2028-D9B5-4FF7-B798-BCC437FFDEE7}"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0621920F-45B8-4272-AC6C-0FB40B6C7ABB}" type="datetimeFigureOut">
              <a:rPr lang="en-US" smtClean="0"/>
              <a:pPr/>
              <a:t>6/19/2009</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DDE2028-D9B5-4FF7-B798-BCC437FFDEE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0621920F-45B8-4272-AC6C-0FB40B6C7ABB}" type="datetimeFigureOut">
              <a:rPr lang="en-US" smtClean="0"/>
              <a:pPr/>
              <a:t>6/19/2009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DDE2028-D9B5-4FF7-B798-BCC437FFDEE7}"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0621920F-45B8-4272-AC6C-0FB40B6C7ABB}" type="datetimeFigureOut">
              <a:rPr lang="en-US" smtClean="0"/>
              <a:pPr/>
              <a:t>6/19/2009</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DE2028-D9B5-4FF7-B798-BCC437FFDEE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621920F-45B8-4272-AC6C-0FB40B6C7ABB}" type="datetimeFigureOut">
              <a:rPr lang="en-US" smtClean="0"/>
              <a:pPr/>
              <a:t>6/19/2009</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DE2028-D9B5-4FF7-B798-BCC437FFDEE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0621920F-45B8-4272-AC6C-0FB40B6C7ABB}" type="datetimeFigureOut">
              <a:rPr lang="en-US" smtClean="0"/>
              <a:pPr/>
              <a:t>6/19/2009</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DE2028-D9B5-4FF7-B798-BCC437FFDEE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0621920F-45B8-4272-AC6C-0FB40B6C7ABB}" type="datetimeFigureOut">
              <a:rPr lang="en-US" smtClean="0"/>
              <a:pPr/>
              <a:t>6/19/2009</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DDE2028-D9B5-4FF7-B798-BCC437FFDEE7}"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0621920F-45B8-4272-AC6C-0FB40B6C7ABB}" type="datetimeFigureOut">
              <a:rPr lang="en-US" smtClean="0"/>
              <a:pPr/>
              <a:t>6/19/2009</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4DDE2028-D9B5-4FF7-B798-BCC437FFDEE7}"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2222.jpg"/>
          <p:cNvPicPr>
            <a:picLocks noGrp="1" noChangeAspect="1"/>
          </p:cNvPicPr>
          <p:nvPr>
            <p:ph type="pic" idx="1"/>
          </p:nvPr>
        </p:nvPicPr>
        <p:blipFill>
          <a:blip r:embed="rId2"/>
          <a:srcRect t="21338" b="21338"/>
          <a:stretch>
            <a:fillRect/>
          </a:stretch>
        </p:blipFill>
        <p:spPr>
          <a:xfrm>
            <a:off x="1447800" y="381000"/>
            <a:ext cx="5486400" cy="4648200"/>
          </a:xfrm>
        </p:spPr>
      </p:pic>
      <p:sp>
        <p:nvSpPr>
          <p:cNvPr id="2" name="Title 1"/>
          <p:cNvSpPr>
            <a:spLocks noGrp="1"/>
          </p:cNvSpPr>
          <p:nvPr>
            <p:ph type="title"/>
          </p:nvPr>
        </p:nvSpPr>
        <p:spPr/>
        <p:txBody>
          <a:bodyPr/>
          <a:lstStyle/>
          <a:p>
            <a:r>
              <a:rPr lang="en-US" dirty="0" smtClean="0"/>
              <a:t>Henri Matisse</a:t>
            </a:r>
            <a:endParaRPr lang="en-US" dirty="0"/>
          </a:p>
        </p:txBody>
      </p:sp>
      <p:sp>
        <p:nvSpPr>
          <p:cNvPr id="3" name="Subtitle 2"/>
          <p:cNvSpPr>
            <a:spLocks noGrp="1"/>
          </p:cNvSpPr>
          <p:nvPr>
            <p:ph type="body" sz="half" idx="2"/>
          </p:nvPr>
        </p:nvSpPr>
        <p:spPr/>
        <p:txBody>
          <a:bodyPr>
            <a:normAutofit/>
          </a:bodyPr>
          <a:lstStyle/>
          <a:p>
            <a:r>
              <a:rPr lang="en-US" dirty="0" smtClean="0"/>
              <a:t>December 31 1869-November 3 </a:t>
            </a:r>
            <a:r>
              <a:rPr lang="en-US" dirty="0" smtClean="0"/>
              <a:t>1954</a:t>
            </a:r>
          </a:p>
          <a:p>
            <a:r>
              <a:rPr lang="en-US" dirty="0" smtClean="0"/>
              <a:t>“Impressionism </a:t>
            </a:r>
            <a:r>
              <a:rPr lang="en-US" dirty="0" smtClean="0"/>
              <a:t>is the newspaper of the soul</a:t>
            </a:r>
            <a:r>
              <a:rPr lang="en-US" dirty="0" smtClean="0"/>
              <a:t>.”</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447800" y="685800"/>
            <a:ext cx="4572000" cy="1477328"/>
          </a:xfrm>
          <a:prstGeom prst="rect">
            <a:avLst/>
          </a:prstGeom>
        </p:spPr>
        <p:txBody>
          <a:bodyPr>
            <a:spAutoFit/>
          </a:bodyPr>
          <a:lstStyle/>
          <a:p>
            <a:r>
              <a:rPr lang="en-US" dirty="0" smtClean="0"/>
              <a:t>"Henri Matisse Quotes." </a:t>
            </a:r>
            <a:r>
              <a:rPr lang="en-US" u="sng" dirty="0" smtClean="0"/>
              <a:t>Artist Quotes - Art Quotes - Famous Artists - Fine Artists</a:t>
            </a:r>
            <a:r>
              <a:rPr lang="en-US" dirty="0" smtClean="0"/>
              <a:t>. 19 June 2009 &lt;http://www.artquotes.net/masters/matisse_quotes.htm&gt;.</a:t>
            </a:r>
            <a:endParaRPr lang="en-US" dirty="0"/>
          </a:p>
        </p:txBody>
      </p:sp>
      <p:sp>
        <p:nvSpPr>
          <p:cNvPr id="8" name="Rectangle 7"/>
          <p:cNvSpPr/>
          <p:nvPr/>
        </p:nvSpPr>
        <p:spPr>
          <a:xfrm>
            <a:off x="1295400" y="2209800"/>
            <a:ext cx="4572000" cy="1477328"/>
          </a:xfrm>
          <a:prstGeom prst="rect">
            <a:avLst/>
          </a:prstGeom>
        </p:spPr>
        <p:txBody>
          <a:bodyPr>
            <a:spAutoFit/>
          </a:bodyPr>
          <a:lstStyle/>
          <a:p>
            <a:r>
              <a:rPr lang="en-US" dirty="0" smtClean="0"/>
              <a:t>"Henri Matisse Quotes." </a:t>
            </a:r>
            <a:r>
              <a:rPr lang="en-US" u="sng" dirty="0" smtClean="0"/>
              <a:t>Artist Quotes - Art Quotes - Famous Artists - Fine Artists</a:t>
            </a:r>
            <a:r>
              <a:rPr lang="en-US" dirty="0" smtClean="0"/>
              <a:t>. 19 June 2009 &lt;http://www.artquotes.net/masters/matisse_quotes.htm&gt;.</a:t>
            </a:r>
            <a:endParaRPr lang="en-US" dirty="0"/>
          </a:p>
        </p:txBody>
      </p:sp>
    </p:spTree>
  </p:cSld>
  <p:clrMapOvr>
    <a:masterClrMapping/>
  </p:clrMapOvr>
  <p:transition spd="slow">
    <p:diamond/>
    <p:sndAc>
      <p:stSnd>
        <p:snd r:embed="rId2" name="applause.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information</a:t>
            </a:r>
            <a:endParaRPr lang="en-US" dirty="0"/>
          </a:p>
        </p:txBody>
      </p:sp>
      <p:sp>
        <p:nvSpPr>
          <p:cNvPr id="5" name="Text Placeholder 4"/>
          <p:cNvSpPr>
            <a:spLocks noGrp="1"/>
          </p:cNvSpPr>
          <p:nvPr>
            <p:ph type="body" idx="2"/>
          </p:nvPr>
        </p:nvSpPr>
        <p:spPr>
          <a:xfrm>
            <a:off x="304800" y="1371600"/>
            <a:ext cx="3008313" cy="4691063"/>
          </a:xfrm>
        </p:spPr>
        <p:txBody>
          <a:bodyPr/>
          <a:lstStyle/>
          <a:p>
            <a:pPr>
              <a:buFont typeface="Arial" pitchFamily="34" charset="0"/>
              <a:buChar char="•"/>
            </a:pPr>
            <a:r>
              <a:rPr lang="en-US" dirty="0" smtClean="0"/>
              <a:t>Matisse didn’t pay attention in art school</a:t>
            </a:r>
          </a:p>
          <a:p>
            <a:pPr>
              <a:buFont typeface="Arial" pitchFamily="34" charset="0"/>
              <a:buChar char="•"/>
            </a:pPr>
            <a:r>
              <a:rPr lang="en-US" dirty="0" smtClean="0"/>
              <a:t>Matisse’s dad was a </a:t>
            </a:r>
            <a:r>
              <a:rPr lang="en-US" dirty="0" smtClean="0"/>
              <a:t>shopkeeper!</a:t>
            </a:r>
            <a:endParaRPr lang="en-US" dirty="0" smtClean="0"/>
          </a:p>
          <a:p>
            <a:pPr>
              <a:buFont typeface="Arial" pitchFamily="34" charset="0"/>
              <a:buChar char="•"/>
            </a:pPr>
            <a:r>
              <a:rPr lang="en-US" dirty="0" smtClean="0"/>
              <a:t>His father also paid  for his  intuition to law school</a:t>
            </a:r>
            <a:r>
              <a:rPr lang="en-US" dirty="0" smtClean="0"/>
              <a:t>.</a:t>
            </a:r>
            <a:endParaRPr lang="en-US" dirty="0" smtClean="0"/>
          </a:p>
          <a:p>
            <a:pPr>
              <a:buFont typeface="Arial" pitchFamily="34" charset="0"/>
              <a:buChar char="•"/>
            </a:pPr>
            <a:r>
              <a:rPr lang="en-US" dirty="0" smtClean="0"/>
              <a:t>Matisse started to paint when he got sick one day and his mother brought him a paint box to help kill the </a:t>
            </a:r>
            <a:r>
              <a:rPr lang="en-US" dirty="0" smtClean="0"/>
              <a:t>time </a:t>
            </a:r>
          </a:p>
          <a:p>
            <a:pPr>
              <a:buFont typeface="Arial" pitchFamily="34" charset="0"/>
              <a:buChar char="•"/>
            </a:pPr>
            <a:r>
              <a:rPr lang="en-US" dirty="0" smtClean="0"/>
              <a:t>“Seek </a:t>
            </a:r>
            <a:r>
              <a:rPr lang="en-US" dirty="0" smtClean="0"/>
              <a:t>the strongest color effect possible.. the content is of no importance</a:t>
            </a:r>
            <a:r>
              <a:rPr lang="en-US" dirty="0" smtClean="0"/>
              <a:t>.”</a:t>
            </a:r>
            <a:r>
              <a:rPr lang="en-US" dirty="0" smtClean="0"/>
              <a:t/>
            </a:r>
            <a:br>
              <a:rPr lang="en-US" dirty="0" smtClean="0"/>
            </a:br>
            <a:endParaRPr lang="en-US" dirty="0" smtClean="0"/>
          </a:p>
        </p:txBody>
      </p:sp>
      <p:pic>
        <p:nvPicPr>
          <p:cNvPr id="6" name="Content Placeholder 5" descr="111.jpg"/>
          <p:cNvPicPr>
            <a:picLocks noGrp="1" noChangeAspect="1"/>
          </p:cNvPicPr>
          <p:nvPr>
            <p:ph sz="half" idx="1"/>
          </p:nvPr>
        </p:nvPicPr>
        <p:blipFill>
          <a:blip r:embed="rId2"/>
          <a:stretch>
            <a:fillRect/>
          </a:stretch>
        </p:blipFill>
        <p:spPr>
          <a:xfrm>
            <a:off x="3733800" y="685800"/>
            <a:ext cx="4016375" cy="4567642"/>
          </a:xfrm>
        </p:spPr>
      </p:pic>
    </p:spTree>
  </p:cSld>
  <p:clrMapOvr>
    <a:masterClrMapping/>
  </p:clrMapOvr>
  <p:transition spd="slow">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3008313" cy="1162050"/>
          </a:xfrm>
        </p:spPr>
        <p:txBody>
          <a:bodyPr>
            <a:normAutofit/>
          </a:bodyPr>
          <a:lstStyle/>
          <a:p>
            <a:r>
              <a:rPr lang="en-US" dirty="0" smtClean="0"/>
              <a:t>Sword </a:t>
            </a:r>
            <a:r>
              <a:rPr lang="en-US" dirty="0" smtClean="0"/>
              <a:t>Swallower from Jazz Livre D'Artiste </a:t>
            </a:r>
            <a:endParaRPr lang="en-US" dirty="0"/>
          </a:p>
        </p:txBody>
      </p:sp>
      <p:sp>
        <p:nvSpPr>
          <p:cNvPr id="4" name="Text Placeholder 3"/>
          <p:cNvSpPr>
            <a:spLocks noGrp="1"/>
          </p:cNvSpPr>
          <p:nvPr>
            <p:ph type="body" idx="2"/>
          </p:nvPr>
        </p:nvSpPr>
        <p:spPr>
          <a:xfrm>
            <a:off x="381000" y="1371600"/>
            <a:ext cx="3008313" cy="4800600"/>
          </a:xfrm>
        </p:spPr>
        <p:txBody>
          <a:bodyPr>
            <a:normAutofit/>
          </a:bodyPr>
          <a:lstStyle/>
          <a:p>
            <a:r>
              <a:rPr lang="en-US" dirty="0" smtClean="0"/>
              <a:t>This piece was painted in 1947. The reason why this is a famous piece of art is because he used all these different shapes for the swords. For example he uses geometric shapes and squiggly lines for swords.</a:t>
            </a:r>
          </a:p>
          <a:p>
            <a:r>
              <a:rPr lang="en-US" dirty="0" smtClean="0"/>
              <a:t>“I have </a:t>
            </a:r>
            <a:r>
              <a:rPr lang="en-US" dirty="0" smtClean="0"/>
              <a:t>always tried to hide my own efforts and wished my works to have the lightness and joyousness of a springtime which never lets anyone suspect the </a:t>
            </a:r>
            <a:r>
              <a:rPr lang="en-US" dirty="0" err="1" smtClean="0"/>
              <a:t>labours</a:t>
            </a:r>
            <a:r>
              <a:rPr lang="en-US" dirty="0" smtClean="0"/>
              <a:t> it cost</a:t>
            </a:r>
            <a:r>
              <a:rPr lang="en-US" dirty="0" smtClean="0"/>
              <a:t>.”</a:t>
            </a:r>
            <a:r>
              <a:rPr lang="en-US" dirty="0" smtClean="0"/>
              <a:t/>
            </a:r>
            <a:br>
              <a:rPr lang="en-US" dirty="0" smtClean="0"/>
            </a:br>
            <a:endParaRPr lang="en-US" dirty="0"/>
          </a:p>
        </p:txBody>
      </p:sp>
      <p:pic>
        <p:nvPicPr>
          <p:cNvPr id="5" name="Content Placeholder 4" descr="3333.jpg"/>
          <p:cNvPicPr>
            <a:picLocks noGrp="1" noChangeAspect="1"/>
          </p:cNvPicPr>
          <p:nvPr>
            <p:ph sz="half" idx="1"/>
          </p:nvPr>
        </p:nvPicPr>
        <p:blipFill>
          <a:blip r:embed="rId2"/>
          <a:srcRect l="51732" t="19167" b="19167"/>
          <a:stretch>
            <a:fillRect/>
          </a:stretch>
        </p:blipFill>
        <p:spPr>
          <a:xfrm>
            <a:off x="3733800" y="152400"/>
            <a:ext cx="4040187" cy="5151022"/>
          </a:xfrm>
        </p:spPr>
      </p:pic>
    </p:spTree>
  </p:cSld>
  <p:clrMapOvr>
    <a:masterClrMapping/>
  </p:clrMapOvr>
  <p:transition spd="slow">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goldfish </a:t>
            </a:r>
            <a:endParaRPr lang="en-US" dirty="0"/>
          </a:p>
        </p:txBody>
      </p:sp>
      <p:sp>
        <p:nvSpPr>
          <p:cNvPr id="4" name="Text Placeholder 3"/>
          <p:cNvSpPr>
            <a:spLocks noGrp="1"/>
          </p:cNvSpPr>
          <p:nvPr>
            <p:ph type="body" idx="2"/>
          </p:nvPr>
        </p:nvSpPr>
        <p:spPr>
          <a:xfrm>
            <a:off x="381000" y="1447800"/>
            <a:ext cx="3008313" cy="4691063"/>
          </a:xfrm>
        </p:spPr>
        <p:txBody>
          <a:bodyPr/>
          <a:lstStyle/>
          <a:p>
            <a:r>
              <a:rPr lang="en-US" dirty="0" smtClean="0"/>
              <a:t>This is an oil painting done in 1912</a:t>
            </a:r>
            <a:endParaRPr lang="en-US" dirty="0" smtClean="0"/>
          </a:p>
          <a:p>
            <a:r>
              <a:rPr lang="en-US" dirty="0" smtClean="0"/>
              <a:t>“I </a:t>
            </a:r>
            <a:r>
              <a:rPr lang="en-US" dirty="0" smtClean="0"/>
              <a:t>do not literally paint that table, but the emotion it produces upon me</a:t>
            </a:r>
            <a:r>
              <a:rPr lang="en-US" dirty="0" smtClean="0"/>
              <a:t>.”</a:t>
            </a:r>
            <a:r>
              <a:rPr lang="en-US" dirty="0" smtClean="0"/>
              <a:t/>
            </a:r>
            <a:br>
              <a:rPr lang="en-US" dirty="0" smtClean="0"/>
            </a:br>
            <a:endParaRPr lang="en-US" dirty="0"/>
          </a:p>
        </p:txBody>
      </p:sp>
      <p:pic>
        <p:nvPicPr>
          <p:cNvPr id="5" name="Content Placeholder 4" descr="44444.jpg"/>
          <p:cNvPicPr>
            <a:picLocks noGrp="1" noChangeAspect="1"/>
          </p:cNvPicPr>
          <p:nvPr>
            <p:ph sz="half" idx="1"/>
          </p:nvPr>
        </p:nvPicPr>
        <p:blipFill>
          <a:blip r:embed="rId2"/>
          <a:stretch>
            <a:fillRect/>
          </a:stretch>
        </p:blipFill>
        <p:spPr>
          <a:xfrm>
            <a:off x="4038600" y="228600"/>
            <a:ext cx="4038600" cy="6310312"/>
          </a:xfrm>
        </p:spPr>
      </p:pic>
    </p:spTree>
  </p:cSld>
  <p:clrMapOvr>
    <a:masterClrMapping/>
  </p:clrMapOvr>
  <p:transition spd="slow">
    <p:strip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Lady With Hat</a:t>
            </a:r>
            <a:endParaRPr lang="en-US" dirty="0"/>
          </a:p>
        </p:txBody>
      </p:sp>
      <p:sp>
        <p:nvSpPr>
          <p:cNvPr id="4" name="Text Placeholder 3"/>
          <p:cNvSpPr>
            <a:spLocks noGrp="1"/>
          </p:cNvSpPr>
          <p:nvPr>
            <p:ph type="body" idx="2"/>
          </p:nvPr>
        </p:nvSpPr>
        <p:spPr/>
        <p:txBody>
          <a:bodyPr>
            <a:normAutofit/>
          </a:bodyPr>
          <a:lstStyle/>
          <a:p>
            <a:r>
              <a:rPr lang="en-US" dirty="0" smtClean="0"/>
              <a:t> Henri Used as many colors as possible and he even tried to use a little contrast.</a:t>
            </a:r>
          </a:p>
          <a:p>
            <a:r>
              <a:rPr lang="en-US" dirty="0" smtClean="0"/>
              <a:t>“An </a:t>
            </a:r>
            <a:r>
              <a:rPr lang="en-US" dirty="0" smtClean="0"/>
              <a:t>artist must possess Nature. He must identify himself with her rhythm, by efforts that will prepare the mastery which will later enable him to express himself </a:t>
            </a:r>
            <a:r>
              <a:rPr lang="en-US" dirty="0" smtClean="0"/>
              <a:t>in </a:t>
            </a:r>
            <a:r>
              <a:rPr lang="en-US" dirty="0" smtClean="0"/>
              <a:t>his own language</a:t>
            </a:r>
            <a:r>
              <a:rPr lang="en-US" dirty="0" smtClean="0"/>
              <a:t>.”</a:t>
            </a:r>
            <a:endParaRPr lang="en-US" dirty="0"/>
          </a:p>
        </p:txBody>
      </p:sp>
      <p:pic>
        <p:nvPicPr>
          <p:cNvPr id="5" name="Content Placeholder 4" descr="555.jpg"/>
          <p:cNvPicPr>
            <a:picLocks noGrp="1" noChangeAspect="1"/>
          </p:cNvPicPr>
          <p:nvPr>
            <p:ph sz="half" idx="1"/>
          </p:nvPr>
        </p:nvPicPr>
        <p:blipFill>
          <a:blip r:embed="rId2"/>
          <a:stretch>
            <a:fillRect/>
          </a:stretch>
        </p:blipFill>
        <p:spPr>
          <a:xfrm>
            <a:off x="3657600" y="304800"/>
            <a:ext cx="4623816" cy="6248400"/>
          </a:xfrm>
        </p:spPr>
      </p:pic>
    </p:spTree>
  </p:cSld>
  <p:clrMapOvr>
    <a:masterClrMapping/>
  </p:clrMapOvr>
  <p:transition spd="slow">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66666.bmp"/>
          <p:cNvPicPr>
            <a:picLocks noGrp="1" noChangeAspect="1"/>
          </p:cNvPicPr>
          <p:nvPr>
            <p:ph type="pic" idx="1"/>
          </p:nvPr>
        </p:nvPicPr>
        <p:blipFill>
          <a:blip r:embed="rId2" cstate="print"/>
          <a:srcRect t="5842" b="5842"/>
          <a:stretch>
            <a:fillRect/>
          </a:stretch>
        </p:blipFill>
        <p:spPr>
          <a:xfrm>
            <a:off x="685800" y="0"/>
            <a:ext cx="6705600" cy="5029200"/>
          </a:xfrm>
        </p:spPr>
      </p:pic>
      <p:sp>
        <p:nvSpPr>
          <p:cNvPr id="2" name="Title 1"/>
          <p:cNvSpPr>
            <a:spLocks noGrp="1"/>
          </p:cNvSpPr>
          <p:nvPr>
            <p:ph type="title"/>
          </p:nvPr>
        </p:nvSpPr>
        <p:spPr/>
        <p:txBody>
          <a:bodyPr/>
          <a:lstStyle/>
          <a:p>
            <a:r>
              <a:rPr lang="en-US" dirty="0" smtClean="0"/>
              <a:t>The Dessert Harmony in Red</a:t>
            </a:r>
            <a:endParaRPr lang="en-US" dirty="0"/>
          </a:p>
        </p:txBody>
      </p:sp>
      <p:sp>
        <p:nvSpPr>
          <p:cNvPr id="4" name="Text Placeholder 3"/>
          <p:cNvSpPr>
            <a:spLocks noGrp="1"/>
          </p:cNvSpPr>
          <p:nvPr>
            <p:ph type="body" sz="half" idx="2"/>
          </p:nvPr>
        </p:nvSpPr>
        <p:spPr/>
        <p:txBody>
          <a:bodyPr>
            <a:normAutofit fontScale="92500" lnSpcReduction="20000"/>
          </a:bodyPr>
          <a:lstStyle/>
          <a:p>
            <a:endParaRPr lang="en-US" dirty="0" smtClean="0"/>
          </a:p>
          <a:p>
            <a:r>
              <a:rPr lang="en-US" dirty="0" smtClean="0"/>
              <a:t>“A </a:t>
            </a:r>
            <a:r>
              <a:rPr lang="en-US" dirty="0" smtClean="0"/>
              <a:t>young painter who cannot liberate himself from the influence of past generations is digging his own grave</a:t>
            </a:r>
            <a:r>
              <a:rPr lang="en-US" dirty="0" smtClean="0"/>
              <a:t>.”</a:t>
            </a:r>
            <a:r>
              <a:rPr lang="en-US" dirty="0" smtClean="0"/>
              <a:t/>
            </a:r>
            <a:br>
              <a:rPr lang="en-US" dirty="0" smtClean="0"/>
            </a:br>
            <a:endParaRPr lang="en-US" dirty="0" smtClean="0"/>
          </a:p>
          <a:p>
            <a:endParaRPr lang="en-US" dirty="0"/>
          </a:p>
        </p:txBody>
      </p:sp>
    </p:spTree>
  </p:cSld>
  <p:clrMapOvr>
    <a:masterClrMapping/>
  </p:clrMapOvr>
  <p:transition spd="slow">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7777.jpg"/>
          <p:cNvPicPr>
            <a:picLocks noGrp="1" noChangeAspect="1"/>
          </p:cNvPicPr>
          <p:nvPr>
            <p:ph type="pic" idx="1"/>
          </p:nvPr>
        </p:nvPicPr>
        <p:blipFill>
          <a:blip r:embed="rId2"/>
          <a:srcRect t="26162" b="26162"/>
          <a:stretch>
            <a:fillRect/>
          </a:stretch>
        </p:blipFill>
        <p:spPr>
          <a:xfrm>
            <a:off x="838200" y="228600"/>
            <a:ext cx="6705600" cy="4876800"/>
          </a:xfrm>
        </p:spPr>
      </p:pic>
      <p:sp>
        <p:nvSpPr>
          <p:cNvPr id="2" name="Title 1"/>
          <p:cNvSpPr>
            <a:spLocks noGrp="1"/>
          </p:cNvSpPr>
          <p:nvPr>
            <p:ph type="title"/>
          </p:nvPr>
        </p:nvSpPr>
        <p:spPr/>
        <p:txBody>
          <a:bodyPr/>
          <a:lstStyle/>
          <a:p>
            <a:r>
              <a:rPr lang="en-US" dirty="0" smtClean="0"/>
              <a:t>The </a:t>
            </a:r>
            <a:r>
              <a:rPr lang="en-US" dirty="0" smtClean="0"/>
              <a:t>P</a:t>
            </a:r>
            <a:r>
              <a:rPr lang="en-US" dirty="0" smtClean="0"/>
              <a:t>ainter </a:t>
            </a:r>
            <a:r>
              <a:rPr lang="en-US" dirty="0" smtClean="0"/>
              <a:t>A</a:t>
            </a:r>
            <a:r>
              <a:rPr lang="en-US" dirty="0" smtClean="0"/>
              <a:t>nd </a:t>
            </a:r>
            <a:r>
              <a:rPr lang="en-US" dirty="0" smtClean="0"/>
              <a:t>H</a:t>
            </a:r>
            <a:r>
              <a:rPr lang="en-US" dirty="0" smtClean="0"/>
              <a:t>is Model</a:t>
            </a:r>
            <a:endParaRPr lang="en-US" dirty="0"/>
          </a:p>
        </p:txBody>
      </p:sp>
      <p:sp>
        <p:nvSpPr>
          <p:cNvPr id="4" name="Text Placeholder 3"/>
          <p:cNvSpPr>
            <a:spLocks noGrp="1"/>
          </p:cNvSpPr>
          <p:nvPr>
            <p:ph type="body" sz="half" idx="2"/>
          </p:nvPr>
        </p:nvSpPr>
        <p:spPr/>
        <p:txBody>
          <a:bodyPr>
            <a:normAutofit/>
          </a:bodyPr>
          <a:lstStyle/>
          <a:p>
            <a:r>
              <a:rPr lang="en-US" dirty="0" smtClean="0"/>
              <a:t>An oil painting done in 1917</a:t>
            </a:r>
          </a:p>
          <a:p>
            <a:r>
              <a:rPr lang="en-US" dirty="0" smtClean="0"/>
              <a:t>“Drawing is like making an expressive gesture with the advantage of permanence</a:t>
            </a:r>
            <a:r>
              <a:rPr lang="en-US" dirty="0" smtClean="0"/>
              <a:t>.”</a:t>
            </a:r>
            <a:endParaRPr lang="en-US" dirty="0"/>
          </a:p>
        </p:txBody>
      </p:sp>
    </p:spTree>
  </p:cSld>
  <p:clrMapOvr>
    <a:masterClrMapping/>
  </p:clrMapOvr>
  <p:transition spd="slow">
    <p:split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Plum Blossoms </a:t>
            </a:r>
            <a:endParaRPr lang="en-US" dirty="0"/>
          </a:p>
        </p:txBody>
      </p:sp>
      <p:sp>
        <p:nvSpPr>
          <p:cNvPr id="4" name="Text Placeholder 3"/>
          <p:cNvSpPr>
            <a:spLocks noGrp="1"/>
          </p:cNvSpPr>
          <p:nvPr>
            <p:ph type="body" idx="2"/>
          </p:nvPr>
        </p:nvSpPr>
        <p:spPr/>
        <p:txBody>
          <a:bodyPr>
            <a:normAutofit/>
          </a:bodyPr>
          <a:lstStyle/>
          <a:p>
            <a:r>
              <a:rPr lang="en-US" dirty="0" smtClean="0"/>
              <a:t>“It </a:t>
            </a:r>
            <a:r>
              <a:rPr lang="en-US" dirty="0" smtClean="0"/>
              <a:t>is my dream to create an art which is filled with balance, purity and calmness, freed from a subject matter that is disconcerting or too attention-seeking. In my paintings, I wish to create a spiritual remedy, similar to a comfortable armchair which provides rest from physical expectation for the spiritually working, the businessman as well as the artist</a:t>
            </a:r>
            <a:r>
              <a:rPr lang="en-US" dirty="0" smtClean="0"/>
              <a:t>.”</a:t>
            </a:r>
            <a:r>
              <a:rPr lang="en-US" dirty="0" smtClean="0"/>
              <a:t/>
            </a:r>
            <a:br>
              <a:rPr lang="en-US" dirty="0" smtClean="0"/>
            </a:br>
            <a:endParaRPr lang="en-US" dirty="0"/>
          </a:p>
        </p:txBody>
      </p:sp>
      <p:pic>
        <p:nvPicPr>
          <p:cNvPr id="5" name="Content Placeholder 4" descr="88888.jpg"/>
          <p:cNvPicPr>
            <a:picLocks noGrp="1" noChangeAspect="1"/>
          </p:cNvPicPr>
          <p:nvPr>
            <p:ph sz="half" idx="1"/>
          </p:nvPr>
        </p:nvPicPr>
        <p:blipFill>
          <a:blip r:embed="rId2"/>
          <a:stretch>
            <a:fillRect/>
          </a:stretch>
        </p:blipFill>
        <p:spPr>
          <a:xfrm>
            <a:off x="3581400" y="228600"/>
            <a:ext cx="4800600" cy="6288786"/>
          </a:xfrm>
        </p:spPr>
      </p:pic>
    </p:spTree>
  </p:cSld>
  <p:clrMapOvr>
    <a:masterClrMapping/>
  </p:clrMapOvr>
  <p:transition spd="slow">
    <p:pull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The Blue Nude 2</a:t>
            </a:r>
            <a:endParaRPr lang="en-US" dirty="0"/>
          </a:p>
        </p:txBody>
      </p:sp>
      <p:sp>
        <p:nvSpPr>
          <p:cNvPr id="9" name="Text Placeholder 8"/>
          <p:cNvSpPr>
            <a:spLocks noGrp="1"/>
          </p:cNvSpPr>
          <p:nvPr>
            <p:ph type="body" idx="2"/>
          </p:nvPr>
        </p:nvSpPr>
        <p:spPr>
          <a:xfrm>
            <a:off x="533400" y="1524000"/>
            <a:ext cx="3008313" cy="4691063"/>
          </a:xfrm>
        </p:spPr>
        <p:txBody>
          <a:bodyPr>
            <a:normAutofit/>
          </a:bodyPr>
          <a:lstStyle/>
          <a:p>
            <a:r>
              <a:rPr lang="en-US" dirty="0" smtClean="0"/>
              <a:t>“I have </a:t>
            </a:r>
            <a:r>
              <a:rPr lang="en-US" dirty="0" smtClean="0"/>
              <a:t>always sought to be understood and, while I was taken to task by critics or colleagues, I thought they were right, assuming I had not been clear enough to be understood. This assumption allowed me to work my whole life without hatred and even without bitterness toward criticism, regardless of its source. I counted solely on the clarity of expression of my work to gain my ends. Hatred, rancor, and the spirit of vengeance are useless baggage to the artist. His road is difficult enough for him to cleanse his soul of everything which could make it more so</a:t>
            </a:r>
            <a:r>
              <a:rPr lang="en-US" dirty="0" smtClean="0"/>
              <a:t>.”</a:t>
            </a:r>
            <a:endParaRPr lang="en-US" dirty="0"/>
          </a:p>
        </p:txBody>
      </p:sp>
      <p:pic>
        <p:nvPicPr>
          <p:cNvPr id="5" name="Content Placeholder 4" descr="99999.bmp"/>
          <p:cNvPicPr>
            <a:picLocks noGrp="1" noChangeAspect="1"/>
          </p:cNvPicPr>
          <p:nvPr>
            <p:ph sz="half" idx="1"/>
          </p:nvPr>
        </p:nvPicPr>
        <p:blipFill>
          <a:blip r:embed="rId2"/>
          <a:stretch>
            <a:fillRect/>
          </a:stretch>
        </p:blipFill>
        <p:spPr>
          <a:xfrm>
            <a:off x="3657600" y="457199"/>
            <a:ext cx="4648200" cy="6127173"/>
          </a:xfrm>
        </p:spPr>
      </p:pic>
    </p:spTree>
  </p:cSld>
  <p:clrMapOvr>
    <a:masterClrMapping/>
  </p:clrMapOvr>
  <p:transition spd="slow">
    <p:wheel spokes="8"/>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70</TotalTime>
  <Words>530</Words>
  <Application>Microsoft Office PowerPoint</Application>
  <PresentationFormat>On-screen Show (4:3)</PresentationFormat>
  <Paragraphs>30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Trek</vt:lpstr>
      <vt:lpstr>Henri Matisse</vt:lpstr>
      <vt:lpstr>Background information</vt:lpstr>
      <vt:lpstr>Sword Swallower from Jazz Livre D'Artiste </vt:lpstr>
      <vt:lpstr>The goldfish </vt:lpstr>
      <vt:lpstr>Lady With Hat</vt:lpstr>
      <vt:lpstr>The Dessert Harmony in Red</vt:lpstr>
      <vt:lpstr>The Painter And His Model</vt:lpstr>
      <vt:lpstr>The Plum Blossoms </vt:lpstr>
      <vt:lpstr>The Blue Nude 2</vt:lpstr>
      <vt:lpstr>Slide 10</vt:lpstr>
    </vt:vector>
  </TitlesOfParts>
  <Company>Dist225</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Henri Matisse</dc:title>
  <dc:creator>JDAVEY</dc:creator>
  <cp:lastModifiedBy>JDAVEY</cp:lastModifiedBy>
  <cp:revision>9</cp:revision>
  <dcterms:created xsi:type="dcterms:W3CDTF">2009-06-18T16:39:01Z</dcterms:created>
  <dcterms:modified xsi:type="dcterms:W3CDTF">2009-06-19T16:17:11Z</dcterms:modified>
</cp:coreProperties>
</file>