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78" y="-17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B6CB47E2-AED2-48E9-9AFA-2D716838E3C0}" type="datetimeFigureOut">
              <a:rPr lang="en-US" smtClean="0"/>
              <a:pPr/>
              <a:t>6/23/2009</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CDE816A8-D90B-48EF-85A6-0C59FF6B24F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6CB47E2-AED2-48E9-9AFA-2D716838E3C0}" type="datetimeFigureOut">
              <a:rPr lang="en-US" smtClean="0"/>
              <a:pPr/>
              <a:t>6/23/2009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E816A8-D90B-48EF-85A6-0C59FF6B24F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6CB47E2-AED2-48E9-9AFA-2D716838E3C0}" type="datetimeFigureOut">
              <a:rPr lang="en-US" smtClean="0"/>
              <a:pPr/>
              <a:t>6/23/2009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E816A8-D90B-48EF-85A6-0C59FF6B24F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B6CB47E2-AED2-48E9-9AFA-2D716838E3C0}" type="datetimeFigureOut">
              <a:rPr lang="en-US" smtClean="0"/>
              <a:pPr/>
              <a:t>6/23/2009</a:t>
            </a:fld>
            <a:endParaRPr lang="en-US"/>
          </a:p>
        </p:txBody>
      </p:sp>
      <p:sp>
        <p:nvSpPr>
          <p:cNvPr id="9" name="Slide Number Placeholder 8"/>
          <p:cNvSpPr>
            <a:spLocks noGrp="1"/>
          </p:cNvSpPr>
          <p:nvPr>
            <p:ph type="sldNum" sz="quarter" idx="15"/>
          </p:nvPr>
        </p:nvSpPr>
        <p:spPr/>
        <p:txBody>
          <a:bodyPr rtlCol="0"/>
          <a:lstStyle/>
          <a:p>
            <a:fld id="{CDE816A8-D90B-48EF-85A6-0C59FF6B24FD}"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B6CB47E2-AED2-48E9-9AFA-2D716838E3C0}" type="datetimeFigureOut">
              <a:rPr lang="en-US" smtClean="0"/>
              <a:pPr/>
              <a:t>6/23/2009</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CDE816A8-D90B-48EF-85A6-0C59FF6B24F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6CB47E2-AED2-48E9-9AFA-2D716838E3C0}" type="datetimeFigureOut">
              <a:rPr lang="en-US" smtClean="0"/>
              <a:pPr/>
              <a:t>6/23/2009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E816A8-D90B-48EF-85A6-0C59FF6B24FD}"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B6CB47E2-AED2-48E9-9AFA-2D716838E3C0}" type="datetimeFigureOut">
              <a:rPr lang="en-US" smtClean="0"/>
              <a:pPr/>
              <a:t>6/23/2009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DE816A8-D90B-48EF-85A6-0C59FF6B24FD}"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B6CB47E2-AED2-48E9-9AFA-2D716838E3C0}" type="datetimeFigureOut">
              <a:rPr lang="en-US" smtClean="0"/>
              <a:pPr/>
              <a:t>6/23/2009</a:t>
            </a:fld>
            <a:endParaRPr lang="en-US"/>
          </a:p>
        </p:txBody>
      </p:sp>
      <p:sp>
        <p:nvSpPr>
          <p:cNvPr id="7" name="Slide Number Placeholder 6"/>
          <p:cNvSpPr>
            <a:spLocks noGrp="1"/>
          </p:cNvSpPr>
          <p:nvPr>
            <p:ph type="sldNum" sz="quarter" idx="11"/>
          </p:nvPr>
        </p:nvSpPr>
        <p:spPr/>
        <p:txBody>
          <a:bodyPr rtlCol="0"/>
          <a:lstStyle/>
          <a:p>
            <a:fld id="{CDE816A8-D90B-48EF-85A6-0C59FF6B24FD}"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CB47E2-AED2-48E9-9AFA-2D716838E3C0}" type="datetimeFigureOut">
              <a:rPr lang="en-US" smtClean="0"/>
              <a:pPr/>
              <a:t>6/23/2009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DE816A8-D90B-48EF-85A6-0C59FF6B24F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B6CB47E2-AED2-48E9-9AFA-2D716838E3C0}" type="datetimeFigureOut">
              <a:rPr lang="en-US" smtClean="0"/>
              <a:pPr/>
              <a:t>6/23/2009</a:t>
            </a:fld>
            <a:endParaRPr lang="en-US"/>
          </a:p>
        </p:txBody>
      </p:sp>
      <p:sp>
        <p:nvSpPr>
          <p:cNvPr id="22" name="Slide Number Placeholder 21"/>
          <p:cNvSpPr>
            <a:spLocks noGrp="1"/>
          </p:cNvSpPr>
          <p:nvPr>
            <p:ph type="sldNum" sz="quarter" idx="15"/>
          </p:nvPr>
        </p:nvSpPr>
        <p:spPr/>
        <p:txBody>
          <a:bodyPr rtlCol="0"/>
          <a:lstStyle/>
          <a:p>
            <a:fld id="{CDE816A8-D90B-48EF-85A6-0C59FF6B24FD}"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B6CB47E2-AED2-48E9-9AFA-2D716838E3C0}" type="datetimeFigureOut">
              <a:rPr lang="en-US" smtClean="0"/>
              <a:pPr/>
              <a:t>6/23/2009</a:t>
            </a:fld>
            <a:endParaRPr lang="en-US"/>
          </a:p>
        </p:txBody>
      </p:sp>
      <p:sp>
        <p:nvSpPr>
          <p:cNvPr id="18" name="Slide Number Placeholder 17"/>
          <p:cNvSpPr>
            <a:spLocks noGrp="1"/>
          </p:cNvSpPr>
          <p:nvPr>
            <p:ph type="sldNum" sz="quarter" idx="11"/>
          </p:nvPr>
        </p:nvSpPr>
        <p:spPr/>
        <p:txBody>
          <a:bodyPr rtlCol="0"/>
          <a:lstStyle/>
          <a:p>
            <a:fld id="{CDE816A8-D90B-48EF-85A6-0C59FF6B24FD}"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6CB47E2-AED2-48E9-9AFA-2D716838E3C0}" type="datetimeFigureOut">
              <a:rPr lang="en-US" smtClean="0"/>
              <a:pPr/>
              <a:t>6/23/2009</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CDE816A8-D90B-48EF-85A6-0C59FF6B24F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762000"/>
            <a:ext cx="7772400" cy="1470025"/>
          </a:xfrm>
        </p:spPr>
        <p:txBody>
          <a:bodyPr>
            <a:normAutofit/>
          </a:bodyPr>
          <a:lstStyle/>
          <a:p>
            <a:r>
              <a:rPr lang="en-US" sz="4000" dirty="0" smtClean="0"/>
              <a:t>Henri de Toulouse-Lautrec</a:t>
            </a:r>
            <a:endParaRPr lang="en-US" sz="4000" dirty="0"/>
          </a:p>
        </p:txBody>
      </p:sp>
      <p:sp>
        <p:nvSpPr>
          <p:cNvPr id="3" name="Subtitle 2"/>
          <p:cNvSpPr>
            <a:spLocks noGrp="1"/>
          </p:cNvSpPr>
          <p:nvPr>
            <p:ph type="subTitle" idx="1"/>
          </p:nvPr>
        </p:nvSpPr>
        <p:spPr>
          <a:xfrm>
            <a:off x="2133600" y="4800600"/>
            <a:ext cx="6400800" cy="1752600"/>
          </a:xfrm>
        </p:spPr>
        <p:txBody>
          <a:bodyPr>
            <a:normAutofit/>
          </a:bodyPr>
          <a:lstStyle/>
          <a:p>
            <a:r>
              <a:rPr lang="en-US" sz="2400" dirty="0" smtClean="0">
                <a:latin typeface="+mj-lt"/>
              </a:rPr>
              <a:t>Suzanne O’Connor</a:t>
            </a:r>
          </a:p>
          <a:p>
            <a:r>
              <a:rPr lang="en-US" sz="2400" dirty="0" smtClean="0">
                <a:latin typeface="+mj-lt"/>
              </a:rPr>
              <a:t>Marina </a:t>
            </a:r>
            <a:r>
              <a:rPr lang="en-US" sz="2400" dirty="0" err="1" smtClean="0">
                <a:latin typeface="+mj-lt"/>
              </a:rPr>
              <a:t>Papageorgiou</a:t>
            </a:r>
            <a:endParaRPr lang="en-US" sz="2400" dirty="0" smtClean="0">
              <a:latin typeface="+mj-lt"/>
            </a:endParaRPr>
          </a:p>
          <a:p>
            <a:r>
              <a:rPr lang="en-US" sz="2400" dirty="0" smtClean="0">
                <a:latin typeface="+mj-lt"/>
              </a:rPr>
              <a:t>Gabriela Perez</a:t>
            </a:r>
            <a:endParaRPr lang="en-US" sz="2400" dirty="0">
              <a:latin typeface="+mj-lt"/>
            </a:endParaRPr>
          </a:p>
        </p:txBody>
      </p:sp>
      <p:sp>
        <p:nvSpPr>
          <p:cNvPr id="4" name="TextBox 3"/>
          <p:cNvSpPr txBox="1"/>
          <p:nvPr/>
        </p:nvSpPr>
        <p:spPr>
          <a:xfrm>
            <a:off x="2743200" y="2590800"/>
            <a:ext cx="6000361" cy="461665"/>
          </a:xfrm>
          <a:prstGeom prst="rect">
            <a:avLst/>
          </a:prstGeom>
          <a:noFill/>
        </p:spPr>
        <p:txBody>
          <a:bodyPr wrap="none" rtlCol="0">
            <a:spAutoFit/>
          </a:bodyPr>
          <a:lstStyle/>
          <a:p>
            <a:r>
              <a:rPr lang="en-US" sz="2400" dirty="0" smtClean="0">
                <a:latin typeface="+mj-lt"/>
              </a:rPr>
              <a:t>November 24, 1864 – September  9, 1901</a:t>
            </a:r>
            <a:endParaRPr lang="en-US" sz="2400"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Resources</a:t>
            </a:r>
            <a:endParaRPr lang="en-US" dirty="0"/>
          </a:p>
        </p:txBody>
      </p:sp>
      <p:sp>
        <p:nvSpPr>
          <p:cNvPr id="6" name="TextBox 5"/>
          <p:cNvSpPr txBox="1"/>
          <p:nvPr/>
        </p:nvSpPr>
        <p:spPr>
          <a:xfrm>
            <a:off x="762000" y="1600200"/>
            <a:ext cx="6858000" cy="2585323"/>
          </a:xfrm>
          <a:prstGeom prst="rect">
            <a:avLst/>
          </a:prstGeom>
          <a:noFill/>
        </p:spPr>
        <p:txBody>
          <a:bodyPr wrap="square" rtlCol="0">
            <a:spAutoFit/>
          </a:bodyPr>
          <a:lstStyle/>
          <a:p>
            <a:pPr>
              <a:buFont typeface="Arial" pitchFamily="34" charset="0"/>
              <a:buChar char="•"/>
            </a:pPr>
            <a:r>
              <a:rPr lang="en-US" u="sng" dirty="0" smtClean="0"/>
              <a:t>Aristide </a:t>
            </a:r>
            <a:r>
              <a:rPr lang="en-US" u="sng" dirty="0" err="1" smtClean="0"/>
              <a:t>Bruant</a:t>
            </a:r>
            <a:r>
              <a:rPr lang="en-US" dirty="0" smtClean="0"/>
              <a:t>. 2003. San Diego Museum of Art. 23 June 2009</a:t>
            </a:r>
            <a:r>
              <a:rPr lang="en-US" dirty="0" smtClean="0"/>
              <a:t>. </a:t>
            </a:r>
            <a:r>
              <a:rPr lang="en-US" dirty="0" smtClean="0"/>
              <a:t>&lt;http</a:t>
            </a:r>
            <a:r>
              <a:rPr lang="en-US" dirty="0" smtClean="0"/>
              <a:t>://</a:t>
            </a:r>
            <a:r>
              <a:rPr lang="en-US" dirty="0" smtClean="0"/>
              <a:t>www.sdmart.org/lautrec/bruant.html&gt;.</a:t>
            </a:r>
            <a:endParaRPr lang="en-US" u="sng" dirty="0" smtClean="0"/>
          </a:p>
          <a:p>
            <a:pPr>
              <a:buFont typeface="Arial" pitchFamily="34" charset="0"/>
              <a:buChar char="•"/>
            </a:pPr>
            <a:endParaRPr lang="en-US" u="sng" dirty="0" smtClean="0"/>
          </a:p>
          <a:p>
            <a:pPr>
              <a:buFont typeface="Arial" pitchFamily="34" charset="0"/>
              <a:buChar char="•"/>
            </a:pPr>
            <a:r>
              <a:rPr lang="en-US" u="sng" dirty="0" smtClean="0"/>
              <a:t>Jane </a:t>
            </a:r>
            <a:r>
              <a:rPr lang="en-US" u="sng" dirty="0" err="1" smtClean="0"/>
              <a:t>Avril</a:t>
            </a:r>
            <a:r>
              <a:rPr lang="en-US" dirty="0" smtClean="0"/>
              <a:t>. 16 June 2009. Wikipedia Foundation Inc. 23 June 2009</a:t>
            </a:r>
            <a:r>
              <a:rPr lang="en-US" dirty="0" smtClean="0"/>
              <a:t>. </a:t>
            </a:r>
            <a:r>
              <a:rPr lang="en-US" dirty="0" smtClean="0"/>
              <a:t>&lt;http</a:t>
            </a:r>
            <a:r>
              <a:rPr lang="en-US" dirty="0" smtClean="0"/>
              <a:t>://</a:t>
            </a:r>
            <a:r>
              <a:rPr lang="en-US" dirty="0" smtClean="0"/>
              <a:t>en.wikipedia.org/wiki/Jane_Avril&gt;.</a:t>
            </a:r>
          </a:p>
          <a:p>
            <a:pPr>
              <a:buFont typeface="Arial" pitchFamily="34" charset="0"/>
              <a:buChar char="•"/>
            </a:pPr>
            <a:endParaRPr lang="en-US" u="sng" dirty="0" smtClean="0"/>
          </a:p>
          <a:p>
            <a:pPr>
              <a:buFont typeface="Arial" pitchFamily="34" charset="0"/>
              <a:buChar char="•"/>
            </a:pPr>
            <a:r>
              <a:rPr lang="en-US" u="sng" dirty="0" smtClean="0"/>
              <a:t>La </a:t>
            </a:r>
            <a:r>
              <a:rPr lang="en-US" u="sng" dirty="0" err="1" smtClean="0"/>
              <a:t>Vache</a:t>
            </a:r>
            <a:r>
              <a:rPr lang="en-US" u="sng" dirty="0" smtClean="0"/>
              <a:t> </a:t>
            </a:r>
            <a:r>
              <a:rPr lang="en-US" u="sng" dirty="0" err="1" smtClean="0"/>
              <a:t>Enragee</a:t>
            </a:r>
            <a:r>
              <a:rPr lang="en-US" dirty="0" smtClean="0"/>
              <a:t>. 2003. San Diego Museum of Art. 23 June 2009</a:t>
            </a:r>
            <a:r>
              <a:rPr lang="en-US" dirty="0" smtClean="0"/>
              <a:t>. </a:t>
            </a:r>
            <a:r>
              <a:rPr lang="en-US" dirty="0" smtClean="0"/>
              <a:t>&lt;http</a:t>
            </a:r>
            <a:r>
              <a:rPr lang="en-US" dirty="0" smtClean="0"/>
              <a:t>://</a:t>
            </a:r>
            <a:r>
              <a:rPr lang="en-US" dirty="0" smtClean="0"/>
              <a:t>www.sdmart.org/lautrec/EnragCow.html&gt;.</a:t>
            </a:r>
            <a:endParaRPr lang="en-US" u="sng" dirty="0" smtClean="0"/>
          </a:p>
          <a:p>
            <a:pPr>
              <a:buFont typeface="Arial" pitchFamily="34" charset="0"/>
              <a:buChar char="•"/>
            </a:pPr>
            <a:endParaRPr lang="en-US" u="sng"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5000" fill="hold"/>
                                        <p:tgtEl>
                                          <p:spTgt spid="5"/>
                                        </p:tgtEl>
                                        <p:attrNameLst>
                                          <p:attrName>ppt_x</p:attrName>
                                        </p:attrNameLst>
                                      </p:cBhvr>
                                      <p:tavLst>
                                        <p:tav tm="0">
                                          <p:val>
                                            <p:strVal val="#ppt_x"/>
                                          </p:val>
                                        </p:tav>
                                        <p:tav tm="100000">
                                          <p:val>
                                            <p:strVal val="#ppt_x"/>
                                          </p:val>
                                        </p:tav>
                                      </p:tavLst>
                                    </p:anim>
                                    <p:anim calcmode="lin" valueType="num">
                                      <p:cBhvr>
                                        <p:cTn id="8" dur="15000" fill="hold"/>
                                        <p:tgtEl>
                                          <p:spTgt spid="5"/>
                                        </p:tgtEl>
                                        <p:attrNameLst>
                                          <p:attrName>ppt_y</p:attrName>
                                        </p:attrNameLst>
                                      </p:cBhvr>
                                      <p:tavLst>
                                        <p:tav tm="0">
                                          <p:val>
                                            <p:strVal val="#ppt_y+1"/>
                                          </p:val>
                                        </p:tav>
                                        <p:tav tm="100000">
                                          <p:val>
                                            <p:strVal val="#ppt_y-1"/>
                                          </p:val>
                                        </p:tav>
                                      </p:tavLst>
                                    </p:anim>
                                  </p:childTnLst>
                                </p:cTn>
                              </p:par>
                              <p:par>
                                <p:cTn id="9" presetID="28"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15000" fill="hold"/>
                                        <p:tgtEl>
                                          <p:spTgt spid="6"/>
                                        </p:tgtEl>
                                        <p:attrNameLst>
                                          <p:attrName>ppt_x</p:attrName>
                                        </p:attrNameLst>
                                      </p:cBhvr>
                                      <p:tavLst>
                                        <p:tav tm="0">
                                          <p:val>
                                            <p:strVal val="#ppt_x"/>
                                          </p:val>
                                        </p:tav>
                                        <p:tav tm="100000">
                                          <p:val>
                                            <p:strVal val="#ppt_x"/>
                                          </p:val>
                                        </p:tav>
                                      </p:tavLst>
                                    </p:anim>
                                    <p:anim calcmode="lin" valueType="num">
                                      <p:cBhvr>
                                        <p:cTn id="12" dur="15000" fill="hold"/>
                                        <p:tgtEl>
                                          <p:spTgt spid="6"/>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
          </p:nvPr>
        </p:nvSpPr>
        <p:spPr>
          <a:xfrm>
            <a:off x="304800" y="1143000"/>
            <a:ext cx="4572000" cy="5410200"/>
          </a:xfrm>
        </p:spPr>
        <p:txBody>
          <a:bodyPr/>
          <a:lstStyle/>
          <a:p>
            <a:r>
              <a:rPr lang="en-US" dirty="0" smtClean="0"/>
              <a:t>Born into a French aristocratic family</a:t>
            </a:r>
          </a:p>
          <a:p>
            <a:endParaRPr lang="en-US" dirty="0" smtClean="0"/>
          </a:p>
          <a:p>
            <a:r>
              <a:rPr lang="en-US" dirty="0" smtClean="0"/>
              <a:t>Post- impressionist painter, illustrator, and lithographer of late 19</a:t>
            </a:r>
            <a:r>
              <a:rPr lang="en-US" baseline="30000" dirty="0" smtClean="0"/>
              <a:t>th</a:t>
            </a:r>
            <a:r>
              <a:rPr lang="en-US" dirty="0" smtClean="0"/>
              <a:t> century</a:t>
            </a:r>
          </a:p>
          <a:p>
            <a:endParaRPr lang="en-US" dirty="0" smtClean="0"/>
          </a:p>
          <a:p>
            <a:r>
              <a:rPr lang="en-US" dirty="0" smtClean="0"/>
              <a:t>Began drawing and painting at age 10</a:t>
            </a:r>
          </a:p>
          <a:p>
            <a:endParaRPr lang="en-US" dirty="0" smtClean="0"/>
          </a:p>
          <a:p>
            <a:endParaRPr lang="en-US" dirty="0" smtClean="0"/>
          </a:p>
          <a:p>
            <a:endParaRPr lang="en-US" dirty="0" smtClean="0"/>
          </a:p>
          <a:p>
            <a:endParaRPr lang="en-US" dirty="0" smtClean="0"/>
          </a:p>
          <a:p>
            <a:endParaRPr lang="en-US" dirty="0"/>
          </a:p>
        </p:txBody>
      </p:sp>
      <p:pic>
        <p:nvPicPr>
          <p:cNvPr id="74754" name="Picture 2" descr="http://www.masterworksfineart.com/images/artists_bio/toulouse.jpg"/>
          <p:cNvPicPr>
            <a:picLocks noChangeAspect="1" noChangeArrowheads="1"/>
          </p:cNvPicPr>
          <p:nvPr/>
        </p:nvPicPr>
        <p:blipFill>
          <a:blip r:embed="rId2"/>
          <a:srcRect/>
          <a:stretch>
            <a:fillRect/>
          </a:stretch>
        </p:blipFill>
        <p:spPr bwMode="auto">
          <a:xfrm>
            <a:off x="5638800" y="739560"/>
            <a:ext cx="2933699" cy="483256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1000"/>
                                        <p:tgtEl>
                                          <p:spTgt spid="5">
                                            <p:txEl>
                                              <p:pRg st="2" end="2"/>
                                            </p:txEl>
                                          </p:spTgt>
                                        </p:tgtEl>
                                      </p:cBhvr>
                                    </p:animEffect>
                                    <p:anim calcmode="lin" valueType="num">
                                      <p:cBhvr>
                                        <p:cTn id="15"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fade">
                                      <p:cBhvr>
                                        <p:cTn id="21" dur="1000"/>
                                        <p:tgtEl>
                                          <p:spTgt spid="5">
                                            <p:txEl>
                                              <p:pRg st="4" end="4"/>
                                            </p:txEl>
                                          </p:spTgt>
                                        </p:tgtEl>
                                      </p:cBhvr>
                                    </p:animEffect>
                                    <p:anim calcmode="lin" valueType="num">
                                      <p:cBhvr>
                                        <p:cTn id="22"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304800" y="274320"/>
            <a:ext cx="4800600" cy="1402080"/>
          </a:xfrm>
        </p:spPr>
        <p:txBody>
          <a:bodyPr>
            <a:normAutofit fontScale="92500"/>
          </a:bodyPr>
          <a:lstStyle/>
          <a:p>
            <a:r>
              <a:rPr lang="en-US" dirty="0" smtClean="0"/>
              <a:t>“Love is when the desire to be desired takes you so badly that you feel you can die for it.” </a:t>
            </a:r>
            <a:endParaRPr lang="en-US" dirty="0"/>
          </a:p>
        </p:txBody>
      </p:sp>
      <p:pic>
        <p:nvPicPr>
          <p:cNvPr id="89090" name="Picture 2" descr="http://www.berkshirelinks.com/berkshires-news/wp-content/uploads/2008/12/clark-l-t.jpg"/>
          <p:cNvPicPr>
            <a:picLocks noChangeAspect="1" noChangeArrowheads="1"/>
          </p:cNvPicPr>
          <p:nvPr/>
        </p:nvPicPr>
        <p:blipFill>
          <a:blip r:embed="rId2"/>
          <a:srcRect/>
          <a:stretch>
            <a:fillRect/>
          </a:stretch>
        </p:blipFill>
        <p:spPr bwMode="auto">
          <a:xfrm>
            <a:off x="5638800" y="304800"/>
            <a:ext cx="3086100" cy="4600575"/>
          </a:xfrm>
          <a:prstGeom prst="rect">
            <a:avLst/>
          </a:prstGeom>
          <a:noFill/>
        </p:spPr>
      </p:pic>
      <p:sp>
        <p:nvSpPr>
          <p:cNvPr id="6" name="TextBox 5"/>
          <p:cNvSpPr txBox="1"/>
          <p:nvPr/>
        </p:nvSpPr>
        <p:spPr>
          <a:xfrm>
            <a:off x="6248400" y="5029200"/>
            <a:ext cx="2526654" cy="1200329"/>
          </a:xfrm>
          <a:prstGeom prst="rect">
            <a:avLst/>
          </a:prstGeom>
          <a:noFill/>
        </p:spPr>
        <p:txBody>
          <a:bodyPr wrap="none" rtlCol="0">
            <a:spAutoFit/>
          </a:bodyPr>
          <a:lstStyle/>
          <a:p>
            <a:r>
              <a:rPr lang="en-US" sz="2400" dirty="0" smtClean="0"/>
              <a:t>Jane </a:t>
            </a:r>
            <a:r>
              <a:rPr lang="en-US" sz="2400" dirty="0" err="1" smtClean="0"/>
              <a:t>Avril</a:t>
            </a:r>
            <a:r>
              <a:rPr lang="en-US" sz="2400" dirty="0" smtClean="0"/>
              <a:t>, 1899</a:t>
            </a:r>
          </a:p>
          <a:p>
            <a:endParaRPr lang="en-US" sz="2400" dirty="0" smtClean="0"/>
          </a:p>
          <a:p>
            <a:r>
              <a:rPr lang="en-US" sz="2400" dirty="0" smtClean="0"/>
              <a:t>22 x 15 in</a:t>
            </a:r>
            <a:endParaRPr lang="en-US" sz="2400" dirty="0"/>
          </a:p>
        </p:txBody>
      </p:sp>
      <p:sp>
        <p:nvSpPr>
          <p:cNvPr id="9" name="TextBox 8"/>
          <p:cNvSpPr txBox="1"/>
          <p:nvPr/>
        </p:nvSpPr>
        <p:spPr>
          <a:xfrm>
            <a:off x="381000" y="1981200"/>
            <a:ext cx="5029200" cy="2677656"/>
          </a:xfrm>
          <a:prstGeom prst="rect">
            <a:avLst/>
          </a:prstGeom>
          <a:noFill/>
        </p:spPr>
        <p:txBody>
          <a:bodyPr wrap="square" rtlCol="0">
            <a:spAutoFit/>
          </a:bodyPr>
          <a:lstStyle/>
          <a:p>
            <a:r>
              <a:rPr lang="en-US" sz="2400" dirty="0" smtClean="0"/>
              <a:t>Jane </a:t>
            </a:r>
            <a:r>
              <a:rPr lang="en-US" sz="2400" dirty="0" err="1" smtClean="0"/>
              <a:t>Avril</a:t>
            </a:r>
            <a:r>
              <a:rPr lang="en-US" sz="2400" dirty="0" smtClean="0"/>
              <a:t> was a dancer born from an abusive family.  She and </a:t>
            </a:r>
            <a:r>
              <a:rPr lang="en-US" sz="2400" dirty="0" err="1" smtClean="0"/>
              <a:t>Loutrec</a:t>
            </a:r>
            <a:r>
              <a:rPr lang="en-US" sz="2400" dirty="0" smtClean="0"/>
              <a:t> were very good friends.  He not only was inspired by her dancing gestures, but by her sorrow beyond them that she expressed. </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4">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strVal val="#ppt_w+.3"/>
                                          </p:val>
                                        </p:tav>
                                        <p:tav tm="100000">
                                          <p:val>
                                            <p:strVal val="#ppt_w"/>
                                          </p:val>
                                        </p:tav>
                                      </p:tavLst>
                                    </p:anim>
                                    <p:anim calcmode="lin" valueType="num">
                                      <p:cBhvr>
                                        <p:cTn id="15" dur="1000" fill="hold"/>
                                        <p:tgtEl>
                                          <p:spTgt spid="9"/>
                                        </p:tgtEl>
                                        <p:attrNameLst>
                                          <p:attrName>ppt_h</p:attrName>
                                        </p:attrNameLst>
                                      </p:cBhvr>
                                      <p:tavLst>
                                        <p:tav tm="0">
                                          <p:val>
                                            <p:strVal val="#ppt_h"/>
                                          </p:val>
                                        </p:tav>
                                        <p:tav tm="100000">
                                          <p:val>
                                            <p:strVal val="#ppt_h"/>
                                          </p:val>
                                        </p:tav>
                                      </p:tavLst>
                                    </p:anim>
                                    <p:animEffect transition="in" filter="fade">
                                      <p:cBhvr>
                                        <p:cTn id="16"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2"/>
          </p:nvPr>
        </p:nvSpPr>
        <p:spPr>
          <a:xfrm>
            <a:off x="6248400" y="228600"/>
            <a:ext cx="2090928" cy="1600200"/>
          </a:xfrm>
        </p:spPr>
        <p:txBody>
          <a:bodyPr>
            <a:normAutofit lnSpcReduction="10000"/>
          </a:bodyPr>
          <a:lstStyle/>
          <a:p>
            <a:r>
              <a:rPr lang="en-US" sz="2000" dirty="0" smtClean="0"/>
              <a:t>La </a:t>
            </a:r>
            <a:r>
              <a:rPr lang="en-US" sz="2000" dirty="0" err="1" smtClean="0"/>
              <a:t>Vache</a:t>
            </a:r>
            <a:r>
              <a:rPr lang="en-US" sz="2000" dirty="0" smtClean="0"/>
              <a:t> </a:t>
            </a:r>
            <a:r>
              <a:rPr lang="en-US" sz="2000" dirty="0" err="1" smtClean="0"/>
              <a:t>Enragee</a:t>
            </a:r>
            <a:r>
              <a:rPr lang="en-US" sz="2000" dirty="0" smtClean="0"/>
              <a:t>, 1896</a:t>
            </a:r>
          </a:p>
          <a:p>
            <a:endParaRPr lang="en-US" sz="2000" dirty="0" smtClean="0"/>
          </a:p>
          <a:p>
            <a:r>
              <a:rPr lang="en-US" sz="2000" dirty="0" smtClean="0"/>
              <a:t>82.7x59.7 cm</a:t>
            </a:r>
            <a:endParaRPr lang="en-US" sz="2000" dirty="0"/>
          </a:p>
        </p:txBody>
      </p:sp>
      <p:sp>
        <p:nvSpPr>
          <p:cNvPr id="4" name="Content Placeholder 3"/>
          <p:cNvSpPr>
            <a:spLocks noGrp="1"/>
          </p:cNvSpPr>
          <p:nvPr>
            <p:ph sz="quarter" idx="1"/>
          </p:nvPr>
        </p:nvSpPr>
        <p:spPr>
          <a:xfrm>
            <a:off x="304800" y="5334000"/>
            <a:ext cx="5562600" cy="1173480"/>
          </a:xfrm>
        </p:spPr>
        <p:txBody>
          <a:bodyPr/>
          <a:lstStyle/>
          <a:p>
            <a:r>
              <a:rPr lang="en-US" dirty="0" smtClean="0"/>
              <a:t>“I have tried to do what is true and not ideal.”</a:t>
            </a:r>
            <a:endParaRPr lang="en-US" dirty="0"/>
          </a:p>
        </p:txBody>
      </p:sp>
      <p:pic>
        <p:nvPicPr>
          <p:cNvPr id="90114" name="Picture 2" descr="http://www.1st-art-gallery.com/thumbnail/214863/1/La-Vache-Enragee.jpg"/>
          <p:cNvPicPr>
            <a:picLocks noChangeAspect="1" noChangeArrowheads="1"/>
          </p:cNvPicPr>
          <p:nvPr/>
        </p:nvPicPr>
        <p:blipFill>
          <a:blip r:embed="rId2"/>
          <a:srcRect/>
          <a:stretch>
            <a:fillRect/>
          </a:stretch>
        </p:blipFill>
        <p:spPr bwMode="auto">
          <a:xfrm>
            <a:off x="1676400" y="228600"/>
            <a:ext cx="3276600" cy="4600575"/>
          </a:xfrm>
          <a:prstGeom prst="rect">
            <a:avLst/>
          </a:prstGeom>
          <a:noFill/>
        </p:spPr>
      </p:pic>
      <p:sp>
        <p:nvSpPr>
          <p:cNvPr id="6" name="TextBox 5"/>
          <p:cNvSpPr txBox="1"/>
          <p:nvPr/>
        </p:nvSpPr>
        <p:spPr>
          <a:xfrm>
            <a:off x="6400800" y="2667000"/>
            <a:ext cx="1905000" cy="1938992"/>
          </a:xfrm>
          <a:prstGeom prst="rect">
            <a:avLst/>
          </a:prstGeom>
          <a:noFill/>
        </p:spPr>
        <p:txBody>
          <a:bodyPr wrap="square" rtlCol="0">
            <a:spAutoFit/>
          </a:bodyPr>
          <a:lstStyle/>
          <a:p>
            <a:r>
              <a:rPr lang="en-US" sz="2000" dirty="0" smtClean="0"/>
              <a:t>Stands for “Enraged Cow” from a novel by Emile </a:t>
            </a:r>
            <a:r>
              <a:rPr lang="en-US" sz="2000" dirty="0" err="1" smtClean="0"/>
              <a:t>Goudeau</a:t>
            </a:r>
            <a:r>
              <a:rPr lang="en-US" sz="2000" dirty="0" smtClean="0"/>
              <a:t>.</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2"/>
          </p:nvPr>
        </p:nvSpPr>
        <p:spPr>
          <a:xfrm>
            <a:off x="6324600" y="4876800"/>
            <a:ext cx="2362200" cy="1066800"/>
          </a:xfrm>
        </p:spPr>
        <p:txBody>
          <a:bodyPr>
            <a:normAutofit fontScale="25000" lnSpcReduction="20000"/>
          </a:bodyPr>
          <a:lstStyle/>
          <a:p>
            <a:r>
              <a:rPr lang="en-US" sz="8000" dirty="0" smtClean="0"/>
              <a:t>Moulin Rouge,  1892</a:t>
            </a:r>
          </a:p>
          <a:p>
            <a:endParaRPr lang="en-US" sz="8000" dirty="0" smtClean="0"/>
          </a:p>
          <a:p>
            <a:r>
              <a:rPr lang="en-US" sz="8000" dirty="0" smtClean="0"/>
              <a:t>12 x 9 in.</a:t>
            </a:r>
          </a:p>
          <a:p>
            <a:endParaRPr lang="en-US" dirty="0"/>
          </a:p>
        </p:txBody>
      </p:sp>
      <p:sp>
        <p:nvSpPr>
          <p:cNvPr id="4" name="Content Placeholder 3"/>
          <p:cNvSpPr>
            <a:spLocks noGrp="1"/>
          </p:cNvSpPr>
          <p:nvPr>
            <p:ph sz="quarter" idx="1"/>
          </p:nvPr>
        </p:nvSpPr>
        <p:spPr>
          <a:xfrm>
            <a:off x="304800" y="274320"/>
            <a:ext cx="5562600" cy="3535680"/>
          </a:xfrm>
        </p:spPr>
        <p:txBody>
          <a:bodyPr/>
          <a:lstStyle/>
          <a:p>
            <a:r>
              <a:rPr lang="en-US" dirty="0" smtClean="0"/>
              <a:t>“In our time, there are many artists who do something because it is new… they see their value and their justification in this newness.  They are deceiving themselves… novelty is seldom the essential.  This has to do with one thing only… making the subject better from its intrinsic nature.”</a:t>
            </a:r>
            <a:endParaRPr lang="en-US" dirty="0"/>
          </a:p>
        </p:txBody>
      </p:sp>
      <p:pic>
        <p:nvPicPr>
          <p:cNvPr id="91138" name="Picture 2" descr="http://igotclubfoot.files.wordpress.com/2008/12/toulouse-lautrec_-_moulin_rouge_-_la_goulue.jpg"/>
          <p:cNvPicPr>
            <a:picLocks noChangeAspect="1" noChangeArrowheads="1"/>
          </p:cNvPicPr>
          <p:nvPr/>
        </p:nvPicPr>
        <p:blipFill>
          <a:blip r:embed="rId2"/>
          <a:srcRect/>
          <a:stretch>
            <a:fillRect/>
          </a:stretch>
        </p:blipFill>
        <p:spPr bwMode="auto">
          <a:xfrm>
            <a:off x="6019800" y="228600"/>
            <a:ext cx="2819400" cy="4600575"/>
          </a:xfrm>
          <a:prstGeom prst="rect">
            <a:avLst/>
          </a:prstGeom>
          <a:noFill/>
        </p:spPr>
      </p:pic>
      <p:sp>
        <p:nvSpPr>
          <p:cNvPr id="6" name="TextBox 5"/>
          <p:cNvSpPr txBox="1"/>
          <p:nvPr/>
        </p:nvSpPr>
        <p:spPr>
          <a:xfrm>
            <a:off x="381001" y="4267200"/>
            <a:ext cx="5105400" cy="1200329"/>
          </a:xfrm>
          <a:prstGeom prst="rect">
            <a:avLst/>
          </a:prstGeom>
          <a:noFill/>
        </p:spPr>
        <p:txBody>
          <a:bodyPr wrap="square" rtlCol="0">
            <a:spAutoFit/>
          </a:bodyPr>
          <a:lstStyle/>
          <a:p>
            <a:r>
              <a:rPr lang="en-US" sz="2400" dirty="0" err="1" smtClean="0"/>
              <a:t>Loutrec’s</a:t>
            </a:r>
            <a:r>
              <a:rPr lang="en-US" sz="2400" dirty="0" smtClean="0"/>
              <a:t> first modern poster during 19</a:t>
            </a:r>
            <a:r>
              <a:rPr lang="en-US" sz="2400" baseline="30000" dirty="0" smtClean="0"/>
              <a:t>th</a:t>
            </a:r>
            <a:r>
              <a:rPr lang="en-US" sz="2400" dirty="0" smtClean="0"/>
              <a:t> century for theater and musical entertainment.</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2" nodeType="clickEffect">
                                  <p:stCondLst>
                                    <p:cond delay="0"/>
                                  </p:stCondLst>
                                  <p:iterate type="lt">
                                    <p:tmPct val="0"/>
                                  </p:iterate>
                                  <p:childTnLst>
                                    <p:set>
                                      <p:cBhvr>
                                        <p:cTn id="6" dur="1" fill="hold">
                                          <p:stCondLst>
                                            <p:cond delay="0"/>
                                          </p:stCondLst>
                                        </p:cTn>
                                        <p:tgtEl>
                                          <p:spTgt spid="4">
                                            <p:txEl>
                                              <p:pRg st="0" end="0"/>
                                            </p:txEl>
                                          </p:spTgt>
                                        </p:tgtEl>
                                        <p:attrNameLst>
                                          <p:attrName>style.visibility</p:attrName>
                                        </p:attrNameLst>
                                      </p:cBhvr>
                                      <p:to>
                                        <p:strVal val="visible"/>
                                      </p:to>
                                    </p:set>
                                    <p:animEffect transition="in" filter="randombar(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2" build="p"/>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2"/>
          </p:nvPr>
        </p:nvSpPr>
        <p:spPr>
          <a:xfrm>
            <a:off x="6629400" y="533400"/>
            <a:ext cx="2103120" cy="4983480"/>
          </a:xfrm>
        </p:spPr>
        <p:txBody>
          <a:bodyPr>
            <a:normAutofit/>
          </a:bodyPr>
          <a:lstStyle/>
          <a:p>
            <a:r>
              <a:rPr lang="en-US" sz="2400" dirty="0" smtClean="0"/>
              <a:t>Aristide </a:t>
            </a:r>
            <a:r>
              <a:rPr lang="en-US" sz="2400" dirty="0" err="1" smtClean="0"/>
              <a:t>Bruant</a:t>
            </a:r>
            <a:r>
              <a:rPr lang="en-US" sz="2400" dirty="0" smtClean="0"/>
              <a:t>, 1892</a:t>
            </a:r>
          </a:p>
          <a:p>
            <a:r>
              <a:rPr lang="en-US" sz="2400" dirty="0" smtClean="0"/>
              <a:t>36 x 54 in</a:t>
            </a:r>
          </a:p>
        </p:txBody>
      </p:sp>
      <p:sp>
        <p:nvSpPr>
          <p:cNvPr id="4" name="Content Placeholder 3"/>
          <p:cNvSpPr>
            <a:spLocks noGrp="1"/>
          </p:cNvSpPr>
          <p:nvPr>
            <p:ph sz="quarter" idx="1"/>
          </p:nvPr>
        </p:nvSpPr>
        <p:spPr>
          <a:xfrm>
            <a:off x="228600" y="2667000"/>
            <a:ext cx="5638800" cy="6327648"/>
          </a:xfrm>
        </p:spPr>
        <p:txBody>
          <a:bodyPr/>
          <a:lstStyle/>
          <a:p>
            <a:r>
              <a:rPr lang="en-US" dirty="0" smtClean="0"/>
              <a:t>“I paint things as they are.  I don’t comment.  I record.”</a:t>
            </a:r>
            <a:endParaRPr lang="en-US" dirty="0"/>
          </a:p>
        </p:txBody>
      </p:sp>
      <p:pic>
        <p:nvPicPr>
          <p:cNvPr id="92162" name="Picture 2" descr="http://imagecache.allposters.com/images/pic/EUR/1750-3624~Aristide-Bruant-Posters.jpg"/>
          <p:cNvPicPr>
            <a:picLocks noChangeAspect="1" noChangeArrowheads="1"/>
          </p:cNvPicPr>
          <p:nvPr/>
        </p:nvPicPr>
        <p:blipFill>
          <a:blip r:embed="rId2"/>
          <a:srcRect/>
          <a:stretch>
            <a:fillRect/>
          </a:stretch>
        </p:blipFill>
        <p:spPr bwMode="auto">
          <a:xfrm>
            <a:off x="5867400" y="1905000"/>
            <a:ext cx="2857500" cy="4286250"/>
          </a:xfrm>
          <a:prstGeom prst="rect">
            <a:avLst/>
          </a:prstGeom>
          <a:noFill/>
        </p:spPr>
      </p:pic>
      <p:sp>
        <p:nvSpPr>
          <p:cNvPr id="6" name="TextBox 5"/>
          <p:cNvSpPr txBox="1"/>
          <p:nvPr/>
        </p:nvSpPr>
        <p:spPr>
          <a:xfrm>
            <a:off x="381000" y="457200"/>
            <a:ext cx="5029200" cy="1200329"/>
          </a:xfrm>
          <a:prstGeom prst="rect">
            <a:avLst/>
          </a:prstGeom>
          <a:noFill/>
        </p:spPr>
        <p:txBody>
          <a:bodyPr wrap="square" rtlCol="0">
            <a:spAutoFit/>
          </a:bodyPr>
          <a:lstStyle/>
          <a:p>
            <a:r>
              <a:rPr lang="en-US" sz="2400" dirty="0" err="1" smtClean="0"/>
              <a:t>Bruant</a:t>
            </a:r>
            <a:r>
              <a:rPr lang="en-US" sz="2400" dirty="0" smtClean="0"/>
              <a:t> was a singer who engrossed his audiences with insults Montmartre café concert.  </a:t>
            </a:r>
            <a:endParaRPr lang="en-US" sz="2400" dirty="0">
              <a:solidFill>
                <a:schemeClr val="tx1">
                  <a:lumMod val="95000"/>
                  <a:lumOff val="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linds(horizontal)">
                                      <p:cBhvr>
                                        <p:cTn id="1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2"/>
          </p:nvPr>
        </p:nvSpPr>
        <p:spPr>
          <a:xfrm>
            <a:off x="6400800" y="1905000"/>
            <a:ext cx="2362200" cy="4953000"/>
          </a:xfrm>
        </p:spPr>
        <p:txBody>
          <a:bodyPr>
            <a:normAutofit/>
          </a:bodyPr>
          <a:lstStyle/>
          <a:p>
            <a:r>
              <a:rPr lang="en-US" sz="2400" dirty="0" smtClean="0"/>
              <a:t>Jane </a:t>
            </a:r>
            <a:r>
              <a:rPr lang="en-US" sz="2400" dirty="0" err="1" smtClean="0"/>
              <a:t>Avril</a:t>
            </a:r>
            <a:r>
              <a:rPr lang="en-US" sz="2400" dirty="0" smtClean="0"/>
              <a:t> </a:t>
            </a:r>
            <a:r>
              <a:rPr lang="en-US" sz="2400" dirty="0" err="1" smtClean="0"/>
              <a:t>Jardin</a:t>
            </a:r>
            <a:r>
              <a:rPr lang="en-US" sz="2400" dirty="0" smtClean="0"/>
              <a:t> de Paris, 1898</a:t>
            </a:r>
          </a:p>
          <a:p>
            <a:r>
              <a:rPr lang="en-US" sz="2400" dirty="0" smtClean="0"/>
              <a:t>12 x 9 in</a:t>
            </a:r>
            <a:endParaRPr lang="en-US" sz="2400" dirty="0"/>
          </a:p>
        </p:txBody>
      </p:sp>
      <p:sp>
        <p:nvSpPr>
          <p:cNvPr id="4" name="Content Placeholder 3"/>
          <p:cNvSpPr>
            <a:spLocks noGrp="1"/>
          </p:cNvSpPr>
          <p:nvPr>
            <p:ph sz="quarter" idx="1"/>
          </p:nvPr>
        </p:nvSpPr>
        <p:spPr>
          <a:xfrm>
            <a:off x="304800" y="762000"/>
            <a:ext cx="5638800" cy="6327648"/>
          </a:xfrm>
        </p:spPr>
        <p:txBody>
          <a:bodyPr/>
          <a:lstStyle/>
          <a:p>
            <a:r>
              <a:rPr lang="en-US" dirty="0" smtClean="0"/>
              <a:t>“I can </a:t>
            </a:r>
            <a:r>
              <a:rPr lang="en-US" dirty="0" smtClean="0"/>
              <a:t>paint </a:t>
            </a:r>
            <a:r>
              <a:rPr lang="en-US" dirty="0" smtClean="0"/>
              <a:t>until I’m forty.  After that, I intend to dry up.”</a:t>
            </a:r>
            <a:endParaRPr lang="en-US" dirty="0"/>
          </a:p>
        </p:txBody>
      </p:sp>
      <p:pic>
        <p:nvPicPr>
          <p:cNvPr id="93186" name="Picture 2" descr="http://www.1st-art-gallery.com/thumbnail/214855/1/Jane-Avril,-Jardin-De-Paris.jpg"/>
          <p:cNvPicPr>
            <a:picLocks noChangeAspect="1" noChangeArrowheads="1"/>
          </p:cNvPicPr>
          <p:nvPr/>
        </p:nvPicPr>
        <p:blipFill>
          <a:blip r:embed="rId2"/>
          <a:srcRect/>
          <a:stretch>
            <a:fillRect/>
          </a:stretch>
        </p:blipFill>
        <p:spPr bwMode="auto">
          <a:xfrm>
            <a:off x="1371600" y="1666875"/>
            <a:ext cx="3857625" cy="51911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iterate type="lt">
                                    <p:tmPct val="0"/>
                                  </p:iterate>
                                  <p:childTnLst>
                                    <p:set>
                                      <p:cBhvr>
                                        <p:cTn id="6" dur="1" fill="hold">
                                          <p:stCondLst>
                                            <p:cond delay="0"/>
                                          </p:stCondLst>
                                        </p:cTn>
                                        <p:tgtEl>
                                          <p:spTgt spid="4">
                                            <p:txEl>
                                              <p:pRg st="0" end="0"/>
                                            </p:txEl>
                                          </p:spTgt>
                                        </p:tgtEl>
                                        <p:attrNameLst>
                                          <p:attrName>style.visibility</p:attrName>
                                        </p:attrNameLst>
                                      </p:cBhvr>
                                      <p:to>
                                        <p:strVal val="visible"/>
                                      </p:to>
                                    </p:set>
                                    <p:animEffect transition="in" filter="box(in)">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2"/>
          </p:nvPr>
        </p:nvSpPr>
        <p:spPr>
          <a:xfrm>
            <a:off x="6324600" y="3429000"/>
            <a:ext cx="2362200" cy="4983480"/>
          </a:xfrm>
        </p:spPr>
        <p:txBody>
          <a:bodyPr>
            <a:normAutofit/>
          </a:bodyPr>
          <a:lstStyle/>
          <a:p>
            <a:r>
              <a:rPr lang="en-US" sz="2400" dirty="0" smtClean="0"/>
              <a:t>Troupe de Mlle Eglantine, 1896</a:t>
            </a:r>
          </a:p>
          <a:p>
            <a:r>
              <a:rPr lang="en-US" sz="2400" dirty="0" smtClean="0"/>
              <a:t>32 x 24 in</a:t>
            </a:r>
            <a:endParaRPr lang="en-US" sz="2400" dirty="0"/>
          </a:p>
        </p:txBody>
      </p:sp>
      <p:sp>
        <p:nvSpPr>
          <p:cNvPr id="4" name="Content Placeholder 3"/>
          <p:cNvSpPr>
            <a:spLocks noGrp="1"/>
          </p:cNvSpPr>
          <p:nvPr>
            <p:ph sz="quarter" idx="1"/>
          </p:nvPr>
        </p:nvSpPr>
        <p:spPr/>
        <p:txBody>
          <a:bodyPr>
            <a:normAutofit/>
          </a:bodyPr>
          <a:lstStyle/>
          <a:p>
            <a:r>
              <a:rPr lang="en-US" sz="2000" dirty="0" smtClean="0"/>
              <a:t>“These people annoy me.  They want me to finish things.   But I see them in such a way and paint them accordingly.  Look, it is so easy to finish things.  I can easily paint you a </a:t>
            </a:r>
            <a:r>
              <a:rPr lang="en-US" sz="2000" dirty="0" err="1" smtClean="0"/>
              <a:t>Bastien</a:t>
            </a:r>
            <a:r>
              <a:rPr lang="en-US" sz="2000" dirty="0" smtClean="0"/>
              <a:t>- </a:t>
            </a:r>
            <a:r>
              <a:rPr lang="en-US" sz="2000" dirty="0" err="1" smtClean="0"/>
              <a:t>Lepage</a:t>
            </a:r>
            <a:r>
              <a:rPr lang="en-US" sz="2000" dirty="0" smtClean="0"/>
              <a:t>… nothing is simpler to complete pictures in a super financial sense.  Never one does lie so cleverly as then.”  </a:t>
            </a:r>
            <a:endParaRPr lang="en-US" sz="2000" dirty="0"/>
          </a:p>
        </p:txBody>
      </p:sp>
      <p:pic>
        <p:nvPicPr>
          <p:cNvPr id="94210" name="Picture 2" descr="&quot;Troupe De Mlle Eglantine&quot; Limited Edition"/>
          <p:cNvPicPr>
            <a:picLocks noChangeAspect="1" noChangeArrowheads="1"/>
          </p:cNvPicPr>
          <p:nvPr/>
        </p:nvPicPr>
        <p:blipFill>
          <a:blip r:embed="rId2"/>
          <a:srcRect/>
          <a:stretch>
            <a:fillRect/>
          </a:stretch>
        </p:blipFill>
        <p:spPr bwMode="auto">
          <a:xfrm>
            <a:off x="1143000" y="3276600"/>
            <a:ext cx="4311314" cy="3276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lide(fromBottom)">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2"/>
          </p:nvPr>
        </p:nvSpPr>
        <p:spPr>
          <a:xfrm>
            <a:off x="6400800" y="152400"/>
            <a:ext cx="2331720" cy="4983480"/>
          </a:xfrm>
        </p:spPr>
        <p:txBody>
          <a:bodyPr>
            <a:normAutofit/>
          </a:bodyPr>
          <a:lstStyle/>
          <a:p>
            <a:r>
              <a:rPr lang="en-US" sz="2400" dirty="0" smtClean="0"/>
              <a:t>Divan </a:t>
            </a:r>
            <a:r>
              <a:rPr lang="en-US" sz="2400" dirty="0" err="1" smtClean="0"/>
              <a:t>Japonais</a:t>
            </a:r>
            <a:r>
              <a:rPr lang="en-US" sz="2400" dirty="0" smtClean="0"/>
              <a:t>,  1893</a:t>
            </a:r>
          </a:p>
          <a:p>
            <a:r>
              <a:rPr lang="en-US" sz="2400" dirty="0" smtClean="0"/>
              <a:t>32 x 24 in</a:t>
            </a:r>
            <a:endParaRPr lang="en-US" sz="2400" dirty="0"/>
          </a:p>
        </p:txBody>
      </p:sp>
      <p:sp>
        <p:nvSpPr>
          <p:cNvPr id="4" name="Content Placeholder 3"/>
          <p:cNvSpPr>
            <a:spLocks noGrp="1"/>
          </p:cNvSpPr>
          <p:nvPr>
            <p:ph sz="quarter" idx="1"/>
          </p:nvPr>
        </p:nvSpPr>
        <p:spPr>
          <a:xfrm>
            <a:off x="0" y="304800"/>
            <a:ext cx="5638800" cy="6327648"/>
          </a:xfrm>
        </p:spPr>
        <p:txBody>
          <a:bodyPr/>
          <a:lstStyle/>
          <a:p>
            <a:r>
              <a:rPr lang="en-US" dirty="0" smtClean="0"/>
              <a:t>Shows social class in late 1800’s</a:t>
            </a:r>
          </a:p>
          <a:p>
            <a:endParaRPr lang="en-US" dirty="0" smtClean="0"/>
          </a:p>
          <a:p>
            <a:r>
              <a:rPr lang="en-US" dirty="0" smtClean="0"/>
              <a:t>Lady is main focus– black dress</a:t>
            </a:r>
          </a:p>
          <a:p>
            <a:endParaRPr lang="en-US" dirty="0" smtClean="0"/>
          </a:p>
          <a:p>
            <a:r>
              <a:rPr lang="en-US" dirty="0" smtClean="0"/>
              <a:t>Jane </a:t>
            </a:r>
            <a:r>
              <a:rPr lang="en-US" dirty="0" err="1" smtClean="0"/>
              <a:t>Avril</a:t>
            </a:r>
            <a:r>
              <a:rPr lang="en-US" dirty="0" smtClean="0"/>
              <a:t> and Edward </a:t>
            </a:r>
            <a:r>
              <a:rPr lang="en-US" dirty="0" err="1" smtClean="0"/>
              <a:t>Dujardin</a:t>
            </a:r>
            <a:endParaRPr lang="en-US" dirty="0" smtClean="0"/>
          </a:p>
          <a:p>
            <a:endParaRPr lang="en-US" dirty="0" smtClean="0"/>
          </a:p>
          <a:p>
            <a:r>
              <a:rPr lang="en-US" dirty="0" smtClean="0"/>
              <a:t>Musical orchestra in background (what appears to be double basses) </a:t>
            </a:r>
          </a:p>
          <a:p>
            <a:endParaRPr lang="en-US" dirty="0" smtClean="0"/>
          </a:p>
          <a:p>
            <a:pPr>
              <a:buNone/>
            </a:pPr>
            <a:endParaRPr lang="en-US" dirty="0"/>
          </a:p>
        </p:txBody>
      </p:sp>
      <p:pic>
        <p:nvPicPr>
          <p:cNvPr id="95234" name="Picture 2" descr="http://www.villagehatshop.com/artman2/uploads/1/toulouse-lautrec-divan-japonais.jpg"/>
          <p:cNvPicPr>
            <a:picLocks noChangeAspect="1" noChangeArrowheads="1"/>
          </p:cNvPicPr>
          <p:nvPr/>
        </p:nvPicPr>
        <p:blipFill>
          <a:blip r:embed="rId2"/>
          <a:srcRect/>
          <a:stretch>
            <a:fillRect/>
          </a:stretch>
        </p:blipFill>
        <p:spPr bwMode="auto">
          <a:xfrm>
            <a:off x="5334000" y="2057400"/>
            <a:ext cx="3581400" cy="447163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 calcmode="lin" valueType="num">
                                      <p:cBhvr additive="base">
                                        <p:cTn id="1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anim calcmode="lin" valueType="num">
                                      <p:cBhvr additive="base">
                                        <p:cTn id="2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114</TotalTime>
  <Words>465</Words>
  <Application>Microsoft Office PowerPoint</Application>
  <PresentationFormat>On-screen Show (4:3)</PresentationFormat>
  <Paragraphs>53</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Oriel</vt:lpstr>
      <vt:lpstr>Henri de Toulouse-Lautrec</vt:lpstr>
      <vt:lpstr>Slide 2</vt:lpstr>
      <vt:lpstr>Slide 3</vt:lpstr>
      <vt:lpstr>Slide 4</vt:lpstr>
      <vt:lpstr>Slide 5</vt:lpstr>
      <vt:lpstr>Slide 6</vt:lpstr>
      <vt:lpstr>Slide 7</vt:lpstr>
      <vt:lpstr>Slide 8</vt:lpstr>
      <vt:lpstr>Slide 9</vt:lpstr>
      <vt:lpstr>Resources</vt:lpstr>
    </vt:vector>
  </TitlesOfParts>
  <Company>Dist225</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Henri de Toulouse-Lautrec</dc:title>
  <dc:creator>JDAVEY</dc:creator>
  <cp:lastModifiedBy>JDAVEY</cp:lastModifiedBy>
  <cp:revision>122</cp:revision>
  <dcterms:created xsi:type="dcterms:W3CDTF">2009-06-18T16:24:20Z</dcterms:created>
  <dcterms:modified xsi:type="dcterms:W3CDTF">2009-06-23T12:49:16Z</dcterms:modified>
</cp:coreProperties>
</file>