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1" r:id="rId5"/>
    <p:sldId id="260" r:id="rId6"/>
    <p:sldId id="262" r:id="rId7"/>
    <p:sldId id="263" r:id="rId8"/>
    <p:sldId id="264" r:id="rId9"/>
    <p:sldId id="259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33343-7557-4970-A84B-399C8485799F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54E2E-5C0D-480C-A69A-E077DA6193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33343-7557-4970-A84B-399C8485799F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54E2E-5C0D-480C-A69A-E077DA6193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33343-7557-4970-A84B-399C8485799F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54E2E-5C0D-480C-A69A-E077DA6193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33343-7557-4970-A84B-399C8485799F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54E2E-5C0D-480C-A69A-E077DA6193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33343-7557-4970-A84B-399C8485799F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54E2E-5C0D-480C-A69A-E077DA6193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33343-7557-4970-A84B-399C8485799F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54E2E-5C0D-480C-A69A-E077DA6193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33343-7557-4970-A84B-399C8485799F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54E2E-5C0D-480C-A69A-E077DA6193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33343-7557-4970-A84B-399C8485799F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54E2E-5C0D-480C-A69A-E077DA6193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33343-7557-4970-A84B-399C8485799F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54E2E-5C0D-480C-A69A-E077DA6193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33343-7557-4970-A84B-399C8485799F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54E2E-5C0D-480C-A69A-E077DA6193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FEC33343-7557-4970-A84B-399C8485799F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0A954E2E-5C0D-480C-A69A-E077DA6193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EC33343-7557-4970-A84B-399C8485799F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A954E2E-5C0D-480C-A69A-E077DA61933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quote.robertgenn.com/auth_search.php?authid=4383" TargetMode="External"/><Relationship Id="rId2" Type="http://schemas.openxmlformats.org/officeDocument/2006/relationships/hyperlink" Target="mailto:flickr.com/photos/51243943@N00/423875472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000" dirty="0" smtClean="0">
                <a:latin typeface="Britannic Bold" pitchFamily="34" charset="0"/>
              </a:rPr>
              <a:t>OP ART</a:t>
            </a:r>
            <a:endParaRPr lang="en-US" sz="7000" dirty="0">
              <a:latin typeface="Britannic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1400" y="3657600"/>
            <a:ext cx="6172200" cy="1499616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Castellar" pitchFamily="18" charset="0"/>
              </a:rPr>
              <a:t>WORKING WITH OPTICAL ILLUSIONS</a:t>
            </a:r>
            <a:endParaRPr lang="en-US" dirty="0">
              <a:solidFill>
                <a:schemeClr val="tx1"/>
              </a:solidFill>
              <a:latin typeface="Castellar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flickr.com/photos/51243943@N00/423875472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en-US" dirty="0" smtClean="0"/>
              <a:t>Scholastic Art December 2006/ January 2007</a:t>
            </a:r>
          </a:p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quote.robertgenn.com/auth_search.php?authid=4383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Op Art?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Also referred to as optical art, this type deals with the art present in optical illusion</a:t>
            </a:r>
          </a:p>
          <a:p>
            <a:pPr>
              <a:buNone/>
            </a:pPr>
            <a:r>
              <a:rPr lang="en-US" dirty="0" smtClean="0"/>
              <a:t>These type of artworks alter the way the human eye looks at an object by altering the perception of it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Uses the principle of perspectives to produce a three-dimensional looking image on a flat canvas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Started back in the 1960’s where the time of overturning traditional values called for an art form that questioned perception</a:t>
            </a:r>
          </a:p>
          <a:p>
            <a:r>
              <a:rPr lang="en-US" dirty="0" smtClean="0"/>
              <a:t>Key leaders in the Op Art movement:</a:t>
            </a:r>
          </a:p>
          <a:p>
            <a:pPr lvl="1"/>
            <a:r>
              <a:rPr lang="en-US" dirty="0" smtClean="0"/>
              <a:t>Bridget Riley</a:t>
            </a:r>
          </a:p>
          <a:p>
            <a:pPr lvl="1"/>
            <a:r>
              <a:rPr lang="en-US" dirty="0" smtClean="0"/>
              <a:t>Carlos Cruz-</a:t>
            </a:r>
            <a:r>
              <a:rPr lang="en-US" dirty="0" err="1" smtClean="0"/>
              <a:t>Diez</a:t>
            </a:r>
            <a:endParaRPr lang="en-US" dirty="0" smtClean="0"/>
          </a:p>
          <a:p>
            <a:pPr lvl="1"/>
            <a:r>
              <a:rPr lang="en-US" dirty="0" smtClean="0"/>
              <a:t>Victor </a:t>
            </a:r>
            <a:r>
              <a:rPr lang="en-US" dirty="0" err="1" smtClean="0"/>
              <a:t>Vasarely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Bridget Riley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Known for being a leading figure in the Op Art movement</a:t>
            </a:r>
          </a:p>
          <a:p>
            <a:endParaRPr lang="en-US" dirty="0" smtClean="0"/>
          </a:p>
          <a:p>
            <a:r>
              <a:rPr lang="en-US" dirty="0" smtClean="0"/>
              <a:t>“My paintings are concerned with generating visual sensations…I thought about how I could articulate a circular structure with a diagonal movement.”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Bridget Riley</a:t>
            </a:r>
            <a:br>
              <a:rPr lang="en-US" dirty="0" smtClean="0"/>
            </a:br>
            <a:r>
              <a:rPr lang="en-US" i="1" dirty="0" smtClean="0"/>
              <a:t>Blaze 1, 1962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Emulsion on Hardboard, 43x43 in. </a:t>
            </a:r>
            <a:endParaRPr lang="en-US" dirty="0"/>
          </a:p>
        </p:txBody>
      </p:sp>
      <p:pic>
        <p:nvPicPr>
          <p:cNvPr id="10" name="Content Placeholder 9" descr="Bridget_Riley_Blaze_1_1962_Emulsion_on_Hardboard_43x43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760912" y="2529681"/>
            <a:ext cx="3810000" cy="379095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Carlos Cruz-</a:t>
            </a:r>
            <a:r>
              <a:rPr lang="en-US" dirty="0" err="1" smtClean="0"/>
              <a:t>Diez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39413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 smtClean="0"/>
              <a:t>Physichromie</a:t>
            </a:r>
            <a:r>
              <a:rPr lang="en-US" dirty="0" smtClean="0"/>
              <a:t> </a:t>
            </a:r>
            <a:r>
              <a:rPr lang="en-US" dirty="0" smtClean="0"/>
              <a:t>1341 - </a:t>
            </a:r>
            <a:r>
              <a:rPr lang="en-US" dirty="0" smtClean="0"/>
              <a:t>2001 </a:t>
            </a:r>
            <a:r>
              <a:rPr lang="en-US" dirty="0" smtClean="0"/>
              <a:t> - Mixed media - </a:t>
            </a:r>
            <a:r>
              <a:rPr lang="pl-PL" dirty="0" smtClean="0"/>
              <a:t>h: 24 x w: 24 in / h: 61 x w: 61 cm 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 “Color is constantly in the making … it happens in time”</a:t>
            </a:r>
            <a:endParaRPr lang="en-US" dirty="0"/>
          </a:p>
        </p:txBody>
      </p:sp>
      <p:pic>
        <p:nvPicPr>
          <p:cNvPr id="10" name="Content Placeholder 9" descr="artwork_images_424745506_387080_carlos-cruz-diez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22230" y="2449513"/>
            <a:ext cx="3910128" cy="3951287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Victor </a:t>
            </a:r>
            <a:r>
              <a:rPr lang="en-US" dirty="0" err="1" smtClean="0"/>
              <a:t>Vasarely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Considered to be the “founding father” of Op Art</a:t>
            </a:r>
          </a:p>
          <a:p>
            <a:r>
              <a:rPr lang="en-US" dirty="0" smtClean="0"/>
              <a:t>His optical works tease our perceptions by presenting visuals with large volumes and depths throughout</a:t>
            </a:r>
          </a:p>
          <a:p>
            <a:r>
              <a:rPr lang="en-US" dirty="0" smtClean="0"/>
              <a:t>Believes that “pure form and pure color can signify the world”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498975" cy="715355"/>
          </a:xfrm>
        </p:spPr>
        <p:txBody>
          <a:bodyPr>
            <a:normAutofit fontScale="62500" lnSpcReduction="20000"/>
          </a:bodyPr>
          <a:lstStyle/>
          <a:p>
            <a:r>
              <a:rPr lang="en-US" dirty="0" err="1" smtClean="0"/>
              <a:t>Bivega</a:t>
            </a:r>
            <a:r>
              <a:rPr lang="en-US" dirty="0" smtClean="0"/>
              <a:t> - </a:t>
            </a:r>
            <a:r>
              <a:rPr lang="pl-PL" dirty="0" smtClean="0"/>
              <a:t>h</a:t>
            </a:r>
            <a:r>
              <a:rPr lang="pl-PL" dirty="0" smtClean="0"/>
              <a:t>: 44.8 x w: 31 in / h: 113.8 x w: 78.7 </a:t>
            </a:r>
            <a:r>
              <a:rPr lang="pl-PL" dirty="0" smtClean="0"/>
              <a:t>cm</a:t>
            </a:r>
            <a:r>
              <a:rPr lang="en-US" dirty="0" smtClean="0"/>
              <a:t> - </a:t>
            </a:r>
            <a:r>
              <a:rPr lang="pl-PL" dirty="0" smtClean="0"/>
              <a:t> </a:t>
            </a:r>
            <a:endParaRPr lang="en-US" dirty="0" smtClean="0"/>
          </a:p>
          <a:p>
            <a:r>
              <a:rPr lang="en-US" dirty="0" smtClean="0"/>
              <a:t>1974  - silkscreen</a:t>
            </a:r>
            <a:endParaRPr lang="en-US" dirty="0"/>
          </a:p>
        </p:txBody>
      </p:sp>
      <p:pic>
        <p:nvPicPr>
          <p:cNvPr id="6" name="Content Placeholder 5" descr="artwork_images_588_378278_victor-vasarely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5377628" y="2449513"/>
            <a:ext cx="2576568" cy="3951287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M.C. Escher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Relativity. July 1953. Woodcut</a:t>
            </a:r>
          </a:p>
          <a:p>
            <a:endParaRPr lang="en-US" dirty="0"/>
          </a:p>
        </p:txBody>
      </p:sp>
      <p:pic>
        <p:nvPicPr>
          <p:cNvPr id="8" name="Content Placeholder 7" descr="untitled.bmp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7200" y="2479640"/>
            <a:ext cx="4040188" cy="3891032"/>
          </a:xfrm>
        </p:spPr>
      </p:pic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“My work is a game, a very serious game”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Yaacov</a:t>
            </a:r>
            <a:r>
              <a:rPr lang="en-US" dirty="0" smtClean="0"/>
              <a:t> </a:t>
            </a:r>
            <a:r>
              <a:rPr lang="en-US" dirty="0" err="1" smtClean="0"/>
              <a:t>Agam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en-US" dirty="0" smtClean="0"/>
              <a:t>My aim is to show the visible as possibility in a state of perpetual </a:t>
            </a:r>
            <a:r>
              <a:rPr lang="en-US" dirty="0" smtClean="0"/>
              <a:t>becoming”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Night over Jerusalem </a:t>
            </a:r>
            <a:r>
              <a:rPr lang="en-US" dirty="0" err="1" smtClean="0"/>
              <a:t>interspacegraph</a:t>
            </a:r>
            <a:r>
              <a:rPr lang="en-US" dirty="0" smtClean="0"/>
              <a:t>-silkscreen on </a:t>
            </a:r>
            <a:r>
              <a:rPr lang="en-US" dirty="0" err="1" smtClean="0"/>
              <a:t>plexi-ed</a:t>
            </a:r>
            <a:r>
              <a:rPr lang="en-US" dirty="0" smtClean="0"/>
              <a:t>. of 99-52x40cm</a:t>
            </a:r>
            <a:endParaRPr lang="en-US" dirty="0"/>
          </a:p>
        </p:txBody>
      </p:sp>
      <p:pic>
        <p:nvPicPr>
          <p:cNvPr id="9" name="Content Placeholder 8" descr="800px-Night_over_Jerusalem_interspacegraph-silkscreen_on_plexi-ed__of_99-52x40cm-%242500_jpg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837112" y="3128994"/>
            <a:ext cx="3657600" cy="2592324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Favorite Artist: Victor </a:t>
            </a:r>
            <a:r>
              <a:rPr lang="en-US" dirty="0" err="1" smtClean="0"/>
              <a:t>Vasarely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Has the ability to incorporate color into optical arts as opposed to just the traditional black and white arts of optical illusions</a:t>
            </a:r>
            <a:endParaRPr lang="en-US" dirty="0"/>
          </a:p>
        </p:txBody>
      </p:sp>
      <p:pic>
        <p:nvPicPr>
          <p:cNvPr id="13" name="Content Placeholder 12" descr="Victor-Vasarely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96699" y="2449513"/>
            <a:ext cx="3961190" cy="3951287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67</TotalTime>
  <Words>329</Words>
  <Application>Microsoft Office PowerPoint</Application>
  <PresentationFormat>On-screen Show (4:3)</PresentationFormat>
  <Paragraphs>37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Module</vt:lpstr>
      <vt:lpstr>OP ART</vt:lpstr>
      <vt:lpstr>What is Op Art?</vt:lpstr>
      <vt:lpstr>History</vt:lpstr>
      <vt:lpstr>Bridget Riley</vt:lpstr>
      <vt:lpstr>Carlos Cruz-Diez</vt:lpstr>
      <vt:lpstr>Victor Vasarely</vt:lpstr>
      <vt:lpstr>M.C. Escher</vt:lpstr>
      <vt:lpstr>Yaacov Agam</vt:lpstr>
      <vt:lpstr>Favorite Artist: Victor Vasarely</vt:lpstr>
      <vt:lpstr>Slide 10</vt:lpstr>
    </vt:vector>
  </TitlesOfParts>
  <Company>Dist225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JULIAN STANCZAK</dc:title>
  <dc:creator>JDAVEY</dc:creator>
  <cp:lastModifiedBy>JDAVEY</cp:lastModifiedBy>
  <cp:revision>14</cp:revision>
  <dcterms:created xsi:type="dcterms:W3CDTF">2009-06-18T16:38:24Z</dcterms:created>
  <dcterms:modified xsi:type="dcterms:W3CDTF">2009-06-19T16:25:17Z</dcterms:modified>
</cp:coreProperties>
</file>