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A568F-92FB-47A4-8A0B-A63B00CC890E}" type="datetimeFigureOut">
              <a:rPr lang="en-US" smtClean="0"/>
              <a:pPr/>
              <a:t>6/19/2009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0E814-D86F-4C9B-BBFC-223520E2C6E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A568F-92FB-47A4-8A0B-A63B00CC890E}" type="datetimeFigureOut">
              <a:rPr lang="en-US" smtClean="0"/>
              <a:pPr/>
              <a:t>6/19/2009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0E814-D86F-4C9B-BBFC-223520E2C6E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A568F-92FB-47A4-8A0B-A63B00CC890E}" type="datetimeFigureOut">
              <a:rPr lang="en-US" smtClean="0"/>
              <a:pPr/>
              <a:t>6/19/2009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0E814-D86F-4C9B-BBFC-223520E2C6E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A568F-92FB-47A4-8A0B-A63B00CC890E}" type="datetimeFigureOut">
              <a:rPr lang="en-US" smtClean="0"/>
              <a:pPr/>
              <a:t>6/19/2009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0E814-D86F-4C9B-BBFC-223520E2C6E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A568F-92FB-47A4-8A0B-A63B00CC890E}" type="datetimeFigureOut">
              <a:rPr lang="en-US" smtClean="0"/>
              <a:pPr/>
              <a:t>6/19/2009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B0C0E814-D86F-4C9B-BBFC-223520E2C6E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A568F-92FB-47A4-8A0B-A63B00CC890E}" type="datetimeFigureOut">
              <a:rPr lang="en-US" smtClean="0"/>
              <a:pPr/>
              <a:t>6/19/2009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0E814-D86F-4C9B-BBFC-223520E2C6E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A568F-92FB-47A4-8A0B-A63B00CC890E}" type="datetimeFigureOut">
              <a:rPr lang="en-US" smtClean="0"/>
              <a:pPr/>
              <a:t>6/19/2009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0E814-D86F-4C9B-BBFC-223520E2C6E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A568F-92FB-47A4-8A0B-A63B00CC890E}" type="datetimeFigureOut">
              <a:rPr lang="en-US" smtClean="0"/>
              <a:pPr/>
              <a:t>6/19/2009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0E814-D86F-4C9B-BBFC-223520E2C6E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A568F-92FB-47A4-8A0B-A63B00CC890E}" type="datetimeFigureOut">
              <a:rPr lang="en-US" smtClean="0"/>
              <a:pPr/>
              <a:t>6/19/2009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0E814-D86F-4C9B-BBFC-223520E2C6E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A568F-92FB-47A4-8A0B-A63B00CC890E}" type="datetimeFigureOut">
              <a:rPr lang="en-US" smtClean="0"/>
              <a:pPr/>
              <a:t>6/19/2009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0E814-D86F-4C9B-BBFC-223520E2C6E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A568F-92FB-47A4-8A0B-A63B00CC890E}" type="datetimeFigureOut">
              <a:rPr lang="en-US" smtClean="0"/>
              <a:pPr/>
              <a:t>6/19/2009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0E814-D86F-4C9B-BBFC-223520E2C6E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DE7A568F-92FB-47A4-8A0B-A63B00CC890E}" type="datetimeFigureOut">
              <a:rPr lang="en-US" smtClean="0"/>
              <a:pPr/>
              <a:t>6/19/2009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0C0E814-D86F-4C9B-BBFC-223520E2C6E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M. C. Escher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Hope, Josh, </a:t>
            </a:r>
            <a:r>
              <a:rPr lang="en-US" dirty="0" err="1" smtClean="0"/>
              <a:t>Nickey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Resources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Art Scholastic</a:t>
            </a:r>
          </a:p>
          <a:p>
            <a:r>
              <a:rPr lang="en-US" dirty="0" smtClean="0"/>
              <a:t>Oxford Art Online</a:t>
            </a:r>
          </a:p>
          <a:p>
            <a:r>
              <a:rPr lang="en-US" dirty="0" smtClean="0"/>
              <a:t>M. C. Escher The Official Website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M. C. Escher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76800"/>
          </a:xfrm>
        </p:spPr>
        <p:txBody>
          <a:bodyPr>
            <a:normAutofit/>
          </a:bodyPr>
          <a:lstStyle/>
          <a:p>
            <a:r>
              <a:rPr lang="en-US" sz="2400" dirty="0" err="1" smtClean="0"/>
              <a:t>Maurits</a:t>
            </a:r>
            <a:r>
              <a:rPr lang="en-US" sz="2400" dirty="0" smtClean="0"/>
              <a:t> </a:t>
            </a:r>
            <a:r>
              <a:rPr lang="en-US" sz="2400" dirty="0" err="1" smtClean="0"/>
              <a:t>Cornelis</a:t>
            </a:r>
            <a:r>
              <a:rPr lang="en-US" sz="2400" dirty="0" smtClean="0"/>
              <a:t> Escher</a:t>
            </a:r>
          </a:p>
          <a:p>
            <a:r>
              <a:rPr lang="en-US" sz="2400" dirty="0" smtClean="0"/>
              <a:t>1898-1972</a:t>
            </a:r>
          </a:p>
          <a:p>
            <a:r>
              <a:rPr lang="en-US" sz="2400" dirty="0" smtClean="0"/>
              <a:t>Born in a small Dutch town</a:t>
            </a:r>
          </a:p>
          <a:p>
            <a:r>
              <a:rPr lang="en-US" sz="2400" dirty="0" smtClean="0"/>
              <a:t>Youngest son of a civil engineer</a:t>
            </a:r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r>
              <a:rPr lang="en-US" sz="2400" dirty="0" smtClean="0"/>
              <a:t>Went to Architecture school, then quit and became a graphic designer</a:t>
            </a:r>
            <a:endParaRPr lang="en-US" sz="2400" dirty="0"/>
          </a:p>
        </p:txBody>
      </p:sp>
      <p:pic>
        <p:nvPicPr>
          <p:cNvPr id="9218" name="Picture 2" descr="http://www.math.cornell.edu/~mec/Winter2009/Mihai/Escher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486400" y="1371600"/>
            <a:ext cx="3086100" cy="415060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“In this globe reflection, I am the focus of my own world.”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The subject </a:t>
            </a:r>
            <a:r>
              <a:rPr lang="en-US" dirty="0" smtClean="0"/>
              <a:t>h</a:t>
            </a:r>
            <a:r>
              <a:rPr lang="en-US" dirty="0" smtClean="0"/>
              <a:t>e uses is unusual angles as extreme close ups or strange reflections.</a:t>
            </a:r>
            <a:endParaRPr lang="en-US" dirty="0"/>
          </a:p>
        </p:txBody>
      </p:sp>
      <p:pic>
        <p:nvPicPr>
          <p:cNvPr id="8194" name="Picture 2" descr="http://fetchcollection.co.uk/wp-content/uploads/2009/01/mcesche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76600" y="2133600"/>
            <a:ext cx="2389896" cy="304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5638800" y="3124200"/>
            <a:ext cx="2590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Hand with Reflecting Globe, 1935, 12 ½”x8 ½”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1054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“Several worlds can go on simultaneously, each unaware of the other.”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sz="3000" dirty="0" smtClean="0"/>
              <a:t>He uses caste shadows, deep space, variation, and perspective, which is a system for creating the illusion of depth on a flat surface, as a style to give a 3-D affect.</a:t>
            </a:r>
            <a:endParaRPr lang="en-US" sz="3000" dirty="0"/>
          </a:p>
        </p:txBody>
      </p:sp>
      <p:pic>
        <p:nvPicPr>
          <p:cNvPr id="7170" name="Picture 2" descr="http://www.es.metu.edu.tr/tarman/tarman/Puddl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67000" y="2362200"/>
            <a:ext cx="3200400" cy="2425303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6019800" y="3048000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Puddle, 1952, 9 ½”x 12 ½”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29200"/>
          </a:xfrm>
        </p:spPr>
        <p:txBody>
          <a:bodyPr>
            <a:normAutofit/>
          </a:bodyPr>
          <a:lstStyle/>
          <a:p>
            <a:r>
              <a:rPr lang="en-US" dirty="0" smtClean="0"/>
              <a:t>“What splendid buildings our architects could build if only they would be less obedient to gravity.”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sz="3000" dirty="0" smtClean="0"/>
          </a:p>
        </p:txBody>
      </p:sp>
      <p:pic>
        <p:nvPicPr>
          <p:cNvPr id="6146" name="Picture 2" descr="http://static.squidoo.com/resize/squidoo_images/-1/draft_lens1613906module13547979photo_1235135292MC_Escher_Waterfal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43200" y="2667000"/>
            <a:ext cx="2514600" cy="3167002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5181600" y="3200400"/>
            <a:ext cx="2971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Waterfall, 1961, 15”x11 ¾”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sz="2800" dirty="0" smtClean="0"/>
              <a:t>“I just can’t stop creating these kinds of forms that seem to repeat themselves so endlessly.”</a:t>
            </a:r>
          </a:p>
          <a:p>
            <a:endParaRPr lang="en-US" sz="2600" dirty="0" smtClean="0"/>
          </a:p>
          <a:p>
            <a:r>
              <a:rPr lang="en-US" sz="2600" dirty="0" smtClean="0"/>
              <a:t>Tessellation design</a:t>
            </a:r>
          </a:p>
          <a:p>
            <a:endParaRPr lang="en-US" sz="2800" dirty="0" smtClean="0"/>
          </a:p>
          <a:p>
            <a:endParaRPr lang="en-US" sz="2800" dirty="0" smtClean="0"/>
          </a:p>
          <a:p>
            <a:endParaRPr lang="en-US" sz="2800" dirty="0" smtClean="0"/>
          </a:p>
          <a:p>
            <a:endParaRPr lang="en-US" sz="2800" dirty="0" smtClean="0"/>
          </a:p>
          <a:p>
            <a:endParaRPr lang="en-US" sz="2800" dirty="0" smtClean="0"/>
          </a:p>
          <a:p>
            <a:r>
              <a:rPr lang="en-US" sz="2800" dirty="0" smtClean="0"/>
              <a:t>He was influenced by the Arab architecture in the Alhambra. They created ceramic designs and he used their designs in his artwork.</a:t>
            </a:r>
            <a:endParaRPr lang="en-US" sz="2800" dirty="0"/>
          </a:p>
        </p:txBody>
      </p:sp>
      <p:pic>
        <p:nvPicPr>
          <p:cNvPr id="5122" name="Picture 2" descr="http://britton.disted.camosun.bc.ca/pegasus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0" y="2438400"/>
            <a:ext cx="2362731" cy="2370992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6324600" y="3581400"/>
            <a:ext cx="2819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Symmetry Work 105, 1959, 8”x8”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29200"/>
          </a:xfrm>
        </p:spPr>
        <p:txBody>
          <a:bodyPr>
            <a:normAutofit/>
          </a:bodyPr>
          <a:lstStyle/>
          <a:p>
            <a:r>
              <a:rPr lang="en-US" sz="2500" dirty="0" smtClean="0"/>
              <a:t>“In my prints, I try to express that we live in a beautiful and orderly world, not in the formless chaos it sometimes seems to be.”</a:t>
            </a:r>
          </a:p>
          <a:p>
            <a:endParaRPr lang="en-US" sz="2500" dirty="0" smtClean="0"/>
          </a:p>
          <a:p>
            <a:endParaRPr lang="en-US" sz="2500" dirty="0" smtClean="0"/>
          </a:p>
          <a:p>
            <a:endParaRPr lang="en-US" sz="2500" dirty="0" smtClean="0"/>
          </a:p>
          <a:p>
            <a:endParaRPr lang="en-US" sz="2500" dirty="0" smtClean="0"/>
          </a:p>
          <a:p>
            <a:endParaRPr lang="en-US" sz="2500" dirty="0" smtClean="0"/>
          </a:p>
          <a:p>
            <a:endParaRPr lang="en-US" sz="2500" dirty="0" smtClean="0"/>
          </a:p>
        </p:txBody>
      </p:sp>
      <p:pic>
        <p:nvPicPr>
          <p:cNvPr id="4098" name="Picture 2" descr="depth.jpg image by bhikku0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67000" y="2895600"/>
            <a:ext cx="2438400" cy="3286253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5105400" y="3276600"/>
            <a:ext cx="3124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Depth, 1955, 12 ½”x9”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5334000"/>
          </a:xfrm>
        </p:spPr>
        <p:txBody>
          <a:bodyPr>
            <a:normAutofit/>
          </a:bodyPr>
          <a:lstStyle/>
          <a:p>
            <a:r>
              <a:rPr lang="en-US" sz="2600" dirty="0" smtClean="0"/>
              <a:t>“My goal is to awaken wonder in the minds of my viewers.”</a:t>
            </a:r>
          </a:p>
          <a:p>
            <a:endParaRPr lang="en-US" sz="2600" dirty="0" smtClean="0"/>
          </a:p>
          <a:p>
            <a:endParaRPr lang="en-US" sz="2600" dirty="0" smtClean="0"/>
          </a:p>
          <a:p>
            <a:endParaRPr lang="en-US" sz="2600" dirty="0" smtClean="0"/>
          </a:p>
          <a:p>
            <a:endParaRPr lang="en-US" sz="2600" dirty="0" smtClean="0"/>
          </a:p>
          <a:p>
            <a:endParaRPr lang="en-US" sz="2600" dirty="0" smtClean="0"/>
          </a:p>
          <a:p>
            <a:endParaRPr lang="en-US" sz="2400" dirty="0" smtClean="0"/>
          </a:p>
          <a:p>
            <a:r>
              <a:rPr lang="en-US" sz="2400" dirty="0" smtClean="0"/>
              <a:t>He would mathematically build a structure so it looked real, then he would change one aspect (gravity, scale, perspective) to make the new unusually cool art piece.</a:t>
            </a:r>
            <a:endParaRPr lang="en-US" sz="2400" dirty="0"/>
          </a:p>
        </p:txBody>
      </p:sp>
      <p:pic>
        <p:nvPicPr>
          <p:cNvPr id="3074" name="Picture 2" descr="http://www.globalgallery.com/prod_images/600/esc-e1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0" y="1600200"/>
            <a:ext cx="2529840" cy="31623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5867400" y="3352800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Balcony, 1945, 11 ¾”x9 ¼”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Favorite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sz="2400" dirty="0" smtClean="0"/>
          </a:p>
          <a:p>
            <a:r>
              <a:rPr lang="en-US" sz="2400" dirty="0" smtClean="0"/>
              <a:t>Uses contrast in light and dark giving a 3-dimensional look, and it is one of his most famous pieces. It uses distinct shapes, and uses different shading patterns.</a:t>
            </a:r>
            <a:endParaRPr lang="en-US" sz="2400" dirty="0"/>
          </a:p>
        </p:txBody>
      </p:sp>
      <p:pic>
        <p:nvPicPr>
          <p:cNvPr id="2050" name="Picture 2" descr="http://static.squidoo.com/resize/squidoo_images/-1/draft_lens1613906module13547967photo_1235135445MC_Escher_Relativity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14600" y="1219200"/>
            <a:ext cx="3907465" cy="37338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6553200" y="2438400"/>
            <a:ext cx="2590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Relativity, 1953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75</TotalTime>
  <Words>363</Words>
  <Application>Microsoft Office PowerPoint</Application>
  <PresentationFormat>On-screen Show (4:3)</PresentationFormat>
  <Paragraphs>73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Apex</vt:lpstr>
      <vt:lpstr>M. C. Escher</vt:lpstr>
      <vt:lpstr>M. C. Escher</vt:lpstr>
      <vt:lpstr>Slide 3</vt:lpstr>
      <vt:lpstr>Slide 4</vt:lpstr>
      <vt:lpstr>Slide 5</vt:lpstr>
      <vt:lpstr>Slide 6</vt:lpstr>
      <vt:lpstr>Slide 7</vt:lpstr>
      <vt:lpstr>Slide 8</vt:lpstr>
      <vt:lpstr>Favorite</vt:lpstr>
      <vt:lpstr>Resources</vt:lpstr>
    </vt:vector>
  </TitlesOfParts>
  <Company>Dist225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M. C. Escher</dc:title>
  <dc:creator>JDAVEY</dc:creator>
  <cp:lastModifiedBy>JDAVEY</cp:lastModifiedBy>
  <cp:revision>9</cp:revision>
  <dcterms:created xsi:type="dcterms:W3CDTF">2009-06-18T16:47:48Z</dcterms:created>
  <dcterms:modified xsi:type="dcterms:W3CDTF">2009-06-19T16:24:38Z</dcterms:modified>
</cp:coreProperties>
</file>